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charts/chart2.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74" r:id="rId3"/>
    <p:sldId id="369" r:id="rId4"/>
    <p:sldId id="257" r:id="rId5"/>
    <p:sldId id="279" r:id="rId6"/>
    <p:sldId id="361" r:id="rId7"/>
    <p:sldId id="379" r:id="rId8"/>
    <p:sldId id="364" r:id="rId9"/>
    <p:sldId id="380" r:id="rId10"/>
    <p:sldId id="381" r:id="rId11"/>
    <p:sldId id="393" r:id="rId12"/>
    <p:sldId id="263" r:id="rId13"/>
    <p:sldId id="271" r:id="rId14"/>
    <p:sldId id="330" r:id="rId15"/>
    <p:sldId id="320" r:id="rId16"/>
    <p:sldId id="365" r:id="rId17"/>
    <p:sldId id="385" r:id="rId18"/>
    <p:sldId id="396" r:id="rId19"/>
    <p:sldId id="386" r:id="rId20"/>
    <p:sldId id="258" r:id="rId21"/>
    <p:sldId id="388" r:id="rId22"/>
    <p:sldId id="366" r:id="rId23"/>
    <p:sldId id="389" r:id="rId24"/>
    <p:sldId id="367" r:id="rId25"/>
    <p:sldId id="275" r:id="rId26"/>
    <p:sldId id="390" r:id="rId27"/>
    <p:sldId id="394" r:id="rId28"/>
    <p:sldId id="398" r:id="rId29"/>
    <p:sldId id="397" r:id="rId30"/>
    <p:sldId id="395" r:id="rId31"/>
    <p:sldId id="298" r:id="rId32"/>
    <p:sldId id="370" r:id="rId33"/>
    <p:sldId id="373" r:id="rId34"/>
    <p:sldId id="303" r:id="rId35"/>
    <p:sldId id="391" r:id="rId36"/>
    <p:sldId id="392" r:id="rId3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CC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854"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50" b="1" i="0" u="none" strike="noStrike" baseline="0">
                <a:solidFill>
                  <a:srgbClr val="000000"/>
                </a:solidFill>
                <a:latin typeface="Times New Roman"/>
                <a:ea typeface="Times New Roman"/>
                <a:cs typeface="Times New Roman"/>
              </a:defRPr>
            </a:pPr>
            <a:r>
              <a:rPr lang="en-US"/>
              <a:t>Lady Creek Water System
Annual Water Use</a:t>
            </a:r>
          </a:p>
        </c:rich>
      </c:tx>
      <c:layout>
        <c:manualLayout>
          <c:xMode val="edge"/>
          <c:yMode val="edge"/>
          <c:x val="0.38796446782824917"/>
          <c:y val="2.8318546449299469E-2"/>
        </c:manualLayout>
      </c:layout>
      <c:overlay val="0"/>
      <c:spPr>
        <a:noFill/>
        <a:ln w="25400">
          <a:noFill/>
        </a:ln>
      </c:spPr>
    </c:title>
    <c:autoTitleDeleted val="0"/>
    <c:plotArea>
      <c:layout>
        <c:manualLayout>
          <c:layoutTarget val="inner"/>
          <c:xMode val="edge"/>
          <c:yMode val="edge"/>
          <c:x val="4.9936010733441408E-2"/>
          <c:y val="0.14336295575476679"/>
          <c:w val="0.93213886702423965"/>
          <c:h val="0.76283251765808013"/>
        </c:manualLayout>
      </c:layout>
      <c:barChart>
        <c:barDir val="col"/>
        <c:grouping val="clustered"/>
        <c:varyColors val="0"/>
        <c:ser>
          <c:idx val="0"/>
          <c:order val="0"/>
          <c:spPr>
            <a:solidFill>
              <a:srgbClr val="0000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'Historical Water Use by Month'!$D$29:$W$29</c:f>
              <c:numCache>
                <c:formatCode>General</c:formatCode>
                <c:ptCount val="14"/>
                <c:pt idx="0" formatCode="@">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numCache>
            </c:numRef>
          </c:cat>
          <c:val>
            <c:numRef>
              <c:f>'Historical Water Use by Month'!$D$30:$W$30</c:f>
              <c:numCache>
                <c:formatCode>_(* #,##0.0_);_(* \(#,##0.0\);_(* "-"??_);_(@_)</c:formatCode>
                <c:ptCount val="14"/>
                <c:pt idx="0">
                  <c:v>22.228000000000002</c:v>
                </c:pt>
                <c:pt idx="1">
                  <c:v>12.442717999999999</c:v>
                </c:pt>
                <c:pt idx="2">
                  <c:v>9.5673680000000001</c:v>
                </c:pt>
                <c:pt idx="3">
                  <c:v>9.5489999999999995</c:v>
                </c:pt>
                <c:pt idx="4">
                  <c:v>10.16</c:v>
                </c:pt>
                <c:pt idx="5">
                  <c:v>9.1999999999999993</c:v>
                </c:pt>
                <c:pt idx="6">
                  <c:v>13.2</c:v>
                </c:pt>
                <c:pt idx="7">
                  <c:v>9.1999999999999993</c:v>
                </c:pt>
                <c:pt idx="8">
                  <c:v>9.625</c:v>
                </c:pt>
                <c:pt idx="9" formatCode="0.0">
                  <c:v>8.2650000000000006</c:v>
                </c:pt>
                <c:pt idx="10" formatCode="General">
                  <c:v>9.1999999999999993</c:v>
                </c:pt>
                <c:pt idx="11" formatCode="General">
                  <c:v>8.3000000000000007</c:v>
                </c:pt>
                <c:pt idx="12" formatCode="General">
                  <c:v>9.5</c:v>
                </c:pt>
                <c:pt idx="13" formatCode="General">
                  <c:v>8.1999999999999993</c:v>
                </c:pt>
              </c:numCache>
            </c:numRef>
          </c:val>
          <c:extLst>
            <c:ext xmlns:c16="http://schemas.microsoft.com/office/drawing/2014/chart" uri="{C3380CC4-5D6E-409C-BE32-E72D297353CC}">
              <c16:uniqueId val="{00000000-69E8-41DA-A874-B35028537A1B}"/>
            </c:ext>
          </c:extLst>
        </c:ser>
        <c:dLbls>
          <c:showLegendKey val="0"/>
          <c:showVal val="0"/>
          <c:showCatName val="0"/>
          <c:showSerName val="0"/>
          <c:showPercent val="0"/>
          <c:showBubbleSize val="0"/>
        </c:dLbls>
        <c:gapWidth val="150"/>
        <c:axId val="255308368"/>
        <c:axId val="255308760"/>
      </c:barChart>
      <c:catAx>
        <c:axId val="255308368"/>
        <c:scaling>
          <c:orientation val="minMax"/>
        </c:scaling>
        <c:delete val="0"/>
        <c:axPos val="b"/>
        <c:numFmt formatCode="@"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Times New Roman"/>
                <a:ea typeface="Times New Roman"/>
                <a:cs typeface="Times New Roman"/>
              </a:defRPr>
            </a:pPr>
            <a:endParaRPr lang="en-US"/>
          </a:p>
        </c:txPr>
        <c:crossAx val="255308760"/>
        <c:crosses val="autoZero"/>
        <c:auto val="0"/>
        <c:lblAlgn val="ctr"/>
        <c:lblOffset val="100"/>
        <c:tickLblSkip val="1"/>
        <c:tickMarkSkip val="1"/>
        <c:noMultiLvlLbl val="0"/>
      </c:catAx>
      <c:valAx>
        <c:axId val="255308760"/>
        <c:scaling>
          <c:orientation val="minMax"/>
        </c:scaling>
        <c:delete val="1"/>
        <c:axPos val="l"/>
        <c:majorGridlines>
          <c:spPr>
            <a:ln w="3175">
              <a:solidFill>
                <a:srgbClr val="000000"/>
              </a:solidFill>
              <a:prstDash val="solid"/>
            </a:ln>
          </c:spPr>
        </c:majorGridlines>
        <c:title>
          <c:tx>
            <c:rich>
              <a:bodyPr/>
              <a:lstStyle/>
              <a:p>
                <a:pPr>
                  <a:defRPr sz="950" b="1" i="0" u="none" strike="noStrike" baseline="0">
                    <a:solidFill>
                      <a:srgbClr val="000000"/>
                    </a:solidFill>
                    <a:latin typeface="Times New Roman"/>
                    <a:ea typeface="Times New Roman"/>
                    <a:cs typeface="Times New Roman"/>
                  </a:defRPr>
                </a:pPr>
                <a:r>
                  <a:rPr lang="en-US"/>
                  <a:t>Millions of Gallons</a:t>
                </a:r>
              </a:p>
            </c:rich>
          </c:tx>
          <c:layout>
            <c:manualLayout>
              <c:xMode val="edge"/>
              <c:yMode val="edge"/>
              <c:x val="2.0486615374451192E-2"/>
              <c:y val="0.42831891612140033"/>
            </c:manualLayout>
          </c:layout>
          <c:overlay val="0"/>
          <c:spPr>
            <a:noFill/>
            <a:ln w="25400">
              <a:noFill/>
            </a:ln>
          </c:spPr>
        </c:title>
        <c:numFmt formatCode="_(* #,##0.0_);_(* \(#,##0.0\);_(* &quot;-&quot;??_);_(@_)" sourceLinked="1"/>
        <c:majorTickMark val="out"/>
        <c:minorTickMark val="none"/>
        <c:tickLblPos val="nextTo"/>
        <c:crossAx val="255308368"/>
        <c:crosses val="autoZero"/>
        <c:crossBetween val="between"/>
      </c:valAx>
      <c:spPr>
        <a:solidFill>
          <a:srgbClr val="C0C0C0"/>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95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dirty="0"/>
              <a:t>Member Dues Reduced 40% since 2009</a:t>
            </a:r>
          </a:p>
          <a:p>
            <a:pPr>
              <a:defRPr/>
            </a:pPr>
            <a:r>
              <a:rPr lang="en-US" sz="1800" dirty="0"/>
              <a:t>Capital Assessment $140</a:t>
            </a:r>
            <a:r>
              <a:rPr lang="en-US" sz="1800" baseline="0" dirty="0"/>
              <a:t> since 2013</a:t>
            </a:r>
            <a:endParaRPr lang="en-US" sz="1800" dirty="0"/>
          </a:p>
        </c:rich>
      </c:tx>
      <c:overlay val="0"/>
    </c:title>
    <c:autoTitleDeleted val="0"/>
    <c:plotArea>
      <c:layout/>
      <c:barChart>
        <c:barDir val="col"/>
        <c:grouping val="clustered"/>
        <c:varyColors val="0"/>
        <c:ser>
          <c:idx val="0"/>
          <c:order val="0"/>
          <c:tx>
            <c:strRef>
              <c:f>Sheet1!$B$1</c:f>
              <c:strCache>
                <c:ptCount val="1"/>
                <c:pt idx="0">
                  <c:v>Member Dues</c:v>
                </c:pt>
              </c:strCache>
            </c:strRef>
          </c:tx>
          <c:spPr>
            <a:solidFill>
              <a:schemeClr val="accent2"/>
            </a:solidFill>
            <a:ln>
              <a:solidFill>
                <a:srgbClr val="0000FF"/>
              </a:solidFill>
            </a:ln>
          </c:spPr>
          <c:invertIfNegative val="0"/>
          <c:cat>
            <c:strRef>
              <c:f>Sheet1!$A$2:$A$15</c:f>
              <c:strCache>
                <c:ptCount val="14"/>
                <c:pt idx="0">
                  <c:v>09</c:v>
                </c:pt>
                <c:pt idx="1">
                  <c:v>10</c:v>
                </c:pt>
                <c:pt idx="2">
                  <c:v>11</c:v>
                </c:pt>
                <c:pt idx="3">
                  <c:v>12</c:v>
                </c:pt>
                <c:pt idx="4">
                  <c:v>13</c:v>
                </c:pt>
                <c:pt idx="5">
                  <c:v>14</c:v>
                </c:pt>
                <c:pt idx="6">
                  <c:v>15</c:v>
                </c:pt>
                <c:pt idx="7">
                  <c:v>16</c:v>
                </c:pt>
                <c:pt idx="8">
                  <c:v>17</c:v>
                </c:pt>
                <c:pt idx="9">
                  <c:v>18</c:v>
                </c:pt>
                <c:pt idx="10">
                  <c:v>19</c:v>
                </c:pt>
                <c:pt idx="11">
                  <c:v>20</c:v>
                </c:pt>
                <c:pt idx="12">
                  <c:v>21</c:v>
                </c:pt>
                <c:pt idx="13">
                  <c:v>22</c:v>
                </c:pt>
              </c:strCache>
            </c:strRef>
          </c:cat>
          <c:val>
            <c:numRef>
              <c:f>Sheet1!$B$2:$B$15</c:f>
              <c:numCache>
                <c:formatCode>General</c:formatCode>
                <c:ptCount val="14"/>
                <c:pt idx="0">
                  <c:v>250</c:v>
                </c:pt>
                <c:pt idx="1">
                  <c:v>200</c:v>
                </c:pt>
                <c:pt idx="2">
                  <c:v>195</c:v>
                </c:pt>
                <c:pt idx="3">
                  <c:v>185</c:v>
                </c:pt>
                <c:pt idx="4">
                  <c:v>175</c:v>
                </c:pt>
                <c:pt idx="5">
                  <c:v>165</c:v>
                </c:pt>
                <c:pt idx="6">
                  <c:v>160</c:v>
                </c:pt>
                <c:pt idx="7">
                  <c:v>160</c:v>
                </c:pt>
                <c:pt idx="8">
                  <c:v>150</c:v>
                </c:pt>
                <c:pt idx="9">
                  <c:v>150</c:v>
                </c:pt>
                <c:pt idx="10">
                  <c:v>150</c:v>
                </c:pt>
                <c:pt idx="11">
                  <c:v>150</c:v>
                </c:pt>
                <c:pt idx="12">
                  <c:v>150</c:v>
                </c:pt>
                <c:pt idx="13">
                  <c:v>150</c:v>
                </c:pt>
              </c:numCache>
            </c:numRef>
          </c:val>
          <c:extLst>
            <c:ext xmlns:c16="http://schemas.microsoft.com/office/drawing/2014/chart" uri="{C3380CC4-5D6E-409C-BE32-E72D297353CC}">
              <c16:uniqueId val="{00000000-E891-4C86-8A0F-949BA863E7F2}"/>
            </c:ext>
          </c:extLst>
        </c:ser>
        <c:dLbls>
          <c:showLegendKey val="0"/>
          <c:showVal val="0"/>
          <c:showCatName val="0"/>
          <c:showSerName val="0"/>
          <c:showPercent val="0"/>
          <c:showBubbleSize val="0"/>
        </c:dLbls>
        <c:gapWidth val="150"/>
        <c:axId val="258006096"/>
        <c:axId val="256306160"/>
      </c:barChart>
      <c:catAx>
        <c:axId val="258006096"/>
        <c:scaling>
          <c:orientation val="minMax"/>
        </c:scaling>
        <c:delete val="0"/>
        <c:axPos val="b"/>
        <c:numFmt formatCode="General" sourceLinked="1"/>
        <c:majorTickMark val="out"/>
        <c:minorTickMark val="none"/>
        <c:tickLblPos val="nextTo"/>
        <c:crossAx val="256306160"/>
        <c:crosses val="autoZero"/>
        <c:auto val="1"/>
        <c:lblAlgn val="ctr"/>
        <c:lblOffset val="100"/>
        <c:noMultiLvlLbl val="0"/>
      </c:catAx>
      <c:valAx>
        <c:axId val="256306160"/>
        <c:scaling>
          <c:orientation val="minMax"/>
        </c:scaling>
        <c:delete val="0"/>
        <c:axPos val="l"/>
        <c:majorGridlines/>
        <c:numFmt formatCode="General" sourceLinked="1"/>
        <c:majorTickMark val="out"/>
        <c:minorTickMark val="none"/>
        <c:tickLblPos val="nextTo"/>
        <c:crossAx val="258006096"/>
        <c:crosses val="autoZero"/>
        <c:crossBetween val="between"/>
      </c:valAx>
    </c:plotArea>
    <c:legend>
      <c:legendPos val="b"/>
      <c:overlay val="0"/>
    </c:legend>
    <c:plotVisOnly val="1"/>
    <c:dispBlanksAs val="gap"/>
    <c:showDLblsOverMax val="0"/>
  </c:chart>
  <c:spPr>
    <a:ln>
      <a:solidFill>
        <a:srgbClr val="0000FF"/>
      </a:solid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1" y="1"/>
            <a:ext cx="3043979" cy="465615"/>
          </a:xfrm>
          <a:prstGeom prst="rect">
            <a:avLst/>
          </a:prstGeom>
          <a:noFill/>
          <a:ln>
            <a:noFill/>
          </a:ln>
          <a:effectLst/>
        </p:spPr>
        <p:txBody>
          <a:bodyPr vert="horz" wrap="square" lIns="92969" tIns="46485" rIns="92969" bIns="46485" numCol="1" anchor="t" anchorCtr="0" compatLnSpc="1">
            <a:prstTxWarp prst="textNoShape">
              <a:avLst/>
            </a:prstTxWarp>
          </a:bodyPr>
          <a:lstStyle>
            <a:lvl1pPr>
              <a:defRPr sz="1200"/>
            </a:lvl1pPr>
          </a:lstStyle>
          <a:p>
            <a:pPr>
              <a:defRPr/>
            </a:pPr>
            <a:endParaRPr lang="en-US"/>
          </a:p>
        </p:txBody>
      </p:sp>
      <p:sp>
        <p:nvSpPr>
          <p:cNvPr id="67587" name="Rectangle 3"/>
          <p:cNvSpPr>
            <a:spLocks noGrp="1" noChangeArrowheads="1"/>
          </p:cNvSpPr>
          <p:nvPr>
            <p:ph type="dt" sz="quarter" idx="1"/>
          </p:nvPr>
        </p:nvSpPr>
        <p:spPr bwMode="auto">
          <a:xfrm>
            <a:off x="3977532" y="1"/>
            <a:ext cx="3043979" cy="465615"/>
          </a:xfrm>
          <a:prstGeom prst="rect">
            <a:avLst/>
          </a:prstGeom>
          <a:noFill/>
          <a:ln>
            <a:noFill/>
          </a:ln>
          <a:effectLst/>
        </p:spPr>
        <p:txBody>
          <a:bodyPr vert="horz" wrap="square" lIns="92969" tIns="46485" rIns="92969" bIns="46485" numCol="1" anchor="t" anchorCtr="0" compatLnSpc="1">
            <a:prstTxWarp prst="textNoShape">
              <a:avLst/>
            </a:prstTxWarp>
          </a:bodyPr>
          <a:lstStyle>
            <a:lvl1pPr algn="r">
              <a:defRPr sz="1200"/>
            </a:lvl1pPr>
          </a:lstStyle>
          <a:p>
            <a:pPr>
              <a:defRPr/>
            </a:pPr>
            <a:endParaRPr lang="en-US"/>
          </a:p>
        </p:txBody>
      </p:sp>
      <p:sp>
        <p:nvSpPr>
          <p:cNvPr id="67588" name="Rectangle 4"/>
          <p:cNvSpPr>
            <a:spLocks noGrp="1" noChangeArrowheads="1"/>
          </p:cNvSpPr>
          <p:nvPr>
            <p:ph type="ftr" sz="quarter" idx="2"/>
          </p:nvPr>
        </p:nvSpPr>
        <p:spPr bwMode="auto">
          <a:xfrm>
            <a:off x="1" y="8841886"/>
            <a:ext cx="3043979" cy="465615"/>
          </a:xfrm>
          <a:prstGeom prst="rect">
            <a:avLst/>
          </a:prstGeom>
          <a:noFill/>
          <a:ln>
            <a:noFill/>
          </a:ln>
          <a:effectLst/>
        </p:spPr>
        <p:txBody>
          <a:bodyPr vert="horz" wrap="square" lIns="92969" tIns="46485" rIns="92969" bIns="46485" numCol="1" anchor="b" anchorCtr="0" compatLnSpc="1">
            <a:prstTxWarp prst="textNoShape">
              <a:avLst/>
            </a:prstTxWarp>
          </a:bodyPr>
          <a:lstStyle>
            <a:lvl1pPr>
              <a:defRPr sz="1200"/>
            </a:lvl1pPr>
          </a:lstStyle>
          <a:p>
            <a:pPr>
              <a:defRPr/>
            </a:pPr>
            <a:endParaRPr lang="en-US"/>
          </a:p>
        </p:txBody>
      </p:sp>
      <p:sp>
        <p:nvSpPr>
          <p:cNvPr id="67589" name="Rectangle 5"/>
          <p:cNvSpPr>
            <a:spLocks noGrp="1" noChangeArrowheads="1"/>
          </p:cNvSpPr>
          <p:nvPr>
            <p:ph type="sldNum" sz="quarter" idx="3"/>
          </p:nvPr>
        </p:nvSpPr>
        <p:spPr bwMode="auto">
          <a:xfrm>
            <a:off x="3977532" y="8841886"/>
            <a:ext cx="3043979" cy="465615"/>
          </a:xfrm>
          <a:prstGeom prst="rect">
            <a:avLst/>
          </a:prstGeom>
          <a:noFill/>
          <a:ln>
            <a:noFill/>
          </a:ln>
          <a:effectLst/>
        </p:spPr>
        <p:txBody>
          <a:bodyPr vert="horz" wrap="square" lIns="92969" tIns="46485" rIns="92969" bIns="46485" numCol="1" anchor="b" anchorCtr="0" compatLnSpc="1">
            <a:prstTxWarp prst="textNoShape">
              <a:avLst/>
            </a:prstTxWarp>
          </a:bodyPr>
          <a:lstStyle>
            <a:lvl1pPr algn="r">
              <a:defRPr sz="1200"/>
            </a:lvl1pPr>
          </a:lstStyle>
          <a:p>
            <a:pPr>
              <a:defRPr/>
            </a:pPr>
            <a:fld id="{D05C1DB6-2910-476C-979D-7D421CDF54CE}" type="slidenum">
              <a:rPr lang="en-US"/>
              <a:pPr>
                <a:defRPr/>
              </a:pPr>
              <a:t>‹#›</a:t>
            </a:fld>
            <a:endParaRPr lang="en-US" dirty="0"/>
          </a:p>
        </p:txBody>
      </p:sp>
    </p:spTree>
    <p:extLst>
      <p:ext uri="{BB962C8B-B14F-4D97-AF65-F5344CB8AC3E}">
        <p14:creationId xmlns:p14="http://schemas.microsoft.com/office/powerpoint/2010/main" val="1768836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1" y="1"/>
            <a:ext cx="3043979" cy="465615"/>
          </a:xfrm>
          <a:prstGeom prst="rect">
            <a:avLst/>
          </a:prstGeom>
          <a:noFill/>
          <a:ln>
            <a:noFill/>
          </a:ln>
          <a:effectLst/>
        </p:spPr>
        <p:txBody>
          <a:bodyPr vert="horz" wrap="square" lIns="92969" tIns="46485" rIns="92969" bIns="46485" numCol="1" anchor="t" anchorCtr="0" compatLnSpc="1">
            <a:prstTxWarp prst="textNoShape">
              <a:avLst/>
            </a:prstTxWarp>
          </a:bodyPr>
          <a:lstStyle>
            <a:lvl1pPr>
              <a:defRPr sz="1200"/>
            </a:lvl1pPr>
          </a:lstStyle>
          <a:p>
            <a:pPr>
              <a:defRPr/>
            </a:pPr>
            <a:endParaRPr lang="en-US"/>
          </a:p>
        </p:txBody>
      </p:sp>
      <p:sp>
        <p:nvSpPr>
          <p:cNvPr id="68611" name="Rectangle 3"/>
          <p:cNvSpPr>
            <a:spLocks noGrp="1" noChangeArrowheads="1"/>
          </p:cNvSpPr>
          <p:nvPr>
            <p:ph type="dt" idx="1"/>
          </p:nvPr>
        </p:nvSpPr>
        <p:spPr bwMode="auto">
          <a:xfrm>
            <a:off x="3977532" y="1"/>
            <a:ext cx="3043979" cy="465615"/>
          </a:xfrm>
          <a:prstGeom prst="rect">
            <a:avLst/>
          </a:prstGeom>
          <a:noFill/>
          <a:ln>
            <a:noFill/>
          </a:ln>
          <a:effectLst/>
        </p:spPr>
        <p:txBody>
          <a:bodyPr vert="horz" wrap="square" lIns="92969" tIns="46485" rIns="92969" bIns="46485" numCol="1" anchor="t" anchorCtr="0" compatLnSpc="1">
            <a:prstTxWarp prst="textNoShape">
              <a:avLst/>
            </a:prstTxWarp>
          </a:bodyPr>
          <a:lstStyle>
            <a:lvl1pPr algn="r">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Rectangle 5"/>
          <p:cNvSpPr>
            <a:spLocks noGrp="1" noChangeArrowheads="1"/>
          </p:cNvSpPr>
          <p:nvPr>
            <p:ph type="body" sz="quarter" idx="3"/>
          </p:nvPr>
        </p:nvSpPr>
        <p:spPr bwMode="auto">
          <a:xfrm>
            <a:off x="702946" y="4422543"/>
            <a:ext cx="5617208" cy="4188935"/>
          </a:xfrm>
          <a:prstGeom prst="rect">
            <a:avLst/>
          </a:prstGeom>
          <a:noFill/>
          <a:ln>
            <a:noFill/>
          </a:ln>
          <a:effectLst/>
        </p:spPr>
        <p:txBody>
          <a:bodyPr vert="horz" wrap="square" lIns="92969" tIns="46485" rIns="92969" bIns="464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8614" name="Rectangle 6"/>
          <p:cNvSpPr>
            <a:spLocks noGrp="1" noChangeArrowheads="1"/>
          </p:cNvSpPr>
          <p:nvPr>
            <p:ph type="ftr" sz="quarter" idx="4"/>
          </p:nvPr>
        </p:nvSpPr>
        <p:spPr bwMode="auto">
          <a:xfrm>
            <a:off x="1" y="8841886"/>
            <a:ext cx="3043979" cy="465615"/>
          </a:xfrm>
          <a:prstGeom prst="rect">
            <a:avLst/>
          </a:prstGeom>
          <a:noFill/>
          <a:ln>
            <a:noFill/>
          </a:ln>
          <a:effectLst/>
        </p:spPr>
        <p:txBody>
          <a:bodyPr vert="horz" wrap="square" lIns="92969" tIns="46485" rIns="92969" bIns="46485" numCol="1" anchor="b" anchorCtr="0" compatLnSpc="1">
            <a:prstTxWarp prst="textNoShape">
              <a:avLst/>
            </a:prstTxWarp>
          </a:bodyPr>
          <a:lstStyle>
            <a:lvl1pPr>
              <a:defRPr sz="1200"/>
            </a:lvl1pPr>
          </a:lstStyle>
          <a:p>
            <a:pPr>
              <a:defRPr/>
            </a:pPr>
            <a:endParaRPr lang="en-US"/>
          </a:p>
        </p:txBody>
      </p:sp>
      <p:sp>
        <p:nvSpPr>
          <p:cNvPr id="68615" name="Rectangle 7"/>
          <p:cNvSpPr>
            <a:spLocks noGrp="1" noChangeArrowheads="1"/>
          </p:cNvSpPr>
          <p:nvPr>
            <p:ph type="sldNum" sz="quarter" idx="5"/>
          </p:nvPr>
        </p:nvSpPr>
        <p:spPr bwMode="auto">
          <a:xfrm>
            <a:off x="3977532" y="8841886"/>
            <a:ext cx="3043979" cy="465615"/>
          </a:xfrm>
          <a:prstGeom prst="rect">
            <a:avLst/>
          </a:prstGeom>
          <a:noFill/>
          <a:ln>
            <a:noFill/>
          </a:ln>
          <a:effectLst/>
        </p:spPr>
        <p:txBody>
          <a:bodyPr vert="horz" wrap="square" lIns="92969" tIns="46485" rIns="92969" bIns="46485" numCol="1" anchor="b" anchorCtr="0" compatLnSpc="1">
            <a:prstTxWarp prst="textNoShape">
              <a:avLst/>
            </a:prstTxWarp>
          </a:bodyPr>
          <a:lstStyle>
            <a:lvl1pPr algn="r">
              <a:defRPr sz="1200"/>
            </a:lvl1pPr>
          </a:lstStyle>
          <a:p>
            <a:pPr>
              <a:defRPr/>
            </a:pPr>
            <a:fld id="{2F897EA1-FCBF-4B20-B95E-7DB355B206F7}" type="slidenum">
              <a:rPr lang="en-US"/>
              <a:pPr>
                <a:defRPr/>
              </a:pPr>
              <a:t>‹#›</a:t>
            </a:fld>
            <a:endParaRPr lang="en-US" dirty="0"/>
          </a:p>
        </p:txBody>
      </p:sp>
    </p:spTree>
    <p:extLst>
      <p:ext uri="{BB962C8B-B14F-4D97-AF65-F5344CB8AC3E}">
        <p14:creationId xmlns:p14="http://schemas.microsoft.com/office/powerpoint/2010/main" val="2865507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7EF71AF-C6B4-4101-B2AF-FC1E9CC35E2F}" type="slidenum">
              <a:rPr lang="en-US" sz="1200"/>
              <a:pPr algn="r" eaLnBrk="1" hangingPunct="1"/>
              <a:t>1</a:t>
            </a:fld>
            <a:endParaRPr 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442985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547835D-DFE5-4CC0-BBE3-438BE4095D48}" type="slidenum">
              <a:rPr lang="en-US" sz="1200"/>
              <a:pPr algn="r" eaLnBrk="1" hangingPunct="1"/>
              <a:t>10</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2097375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547835D-DFE5-4CC0-BBE3-438BE4095D48}" type="slidenum">
              <a:rPr lang="en-US" sz="1200"/>
              <a:pPr algn="r" eaLnBrk="1" hangingPunct="1"/>
              <a:t>11</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4</a:t>
            </a:r>
            <a:r>
              <a:rPr lang="en-US" baseline="30000" dirty="0"/>
              <a:t>th</a:t>
            </a:r>
            <a:r>
              <a:rPr lang="en-US" dirty="0"/>
              <a:t> year in a row at $150; peaked at $250 in 2009</a:t>
            </a:r>
          </a:p>
        </p:txBody>
      </p:sp>
    </p:spTree>
    <p:extLst>
      <p:ext uri="{BB962C8B-B14F-4D97-AF65-F5344CB8AC3E}">
        <p14:creationId xmlns:p14="http://schemas.microsoft.com/office/powerpoint/2010/main" val="4007861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E4112ED-F851-4A21-9D0D-AB95D83E072F}" type="slidenum">
              <a:rPr lang="en-US" sz="1200"/>
              <a:pPr algn="r" eaLnBrk="1" hangingPunct="1"/>
              <a:t>12</a:t>
            </a:fld>
            <a:endParaRPr 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670863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A666778-7DE2-4462-8B15-B3549584D6E2}" type="slidenum">
              <a:rPr lang="en-US" sz="1200"/>
              <a:pPr algn="r" eaLnBrk="1" hangingPunct="1"/>
              <a:t>13</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18 gpm is 9.5 million gallons per year</a:t>
            </a:r>
          </a:p>
        </p:txBody>
      </p:sp>
    </p:spTree>
    <p:extLst>
      <p:ext uri="{BB962C8B-B14F-4D97-AF65-F5344CB8AC3E}">
        <p14:creationId xmlns:p14="http://schemas.microsoft.com/office/powerpoint/2010/main" val="1190897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and eliminating leaks is very important; a 4 gpm leak wastes 2.1 million gallons per year! Wastes electricity, chlorine, wear and tear on pumps, system less reliable for handling peak actual demand, and it accelerates the deterioration of our wells</a:t>
            </a:r>
          </a:p>
        </p:txBody>
      </p:sp>
      <p:sp>
        <p:nvSpPr>
          <p:cNvPr id="4" name="Slide Number Placeholder 3"/>
          <p:cNvSpPr>
            <a:spLocks noGrp="1"/>
          </p:cNvSpPr>
          <p:nvPr>
            <p:ph type="sldNum" sz="quarter" idx="5"/>
          </p:nvPr>
        </p:nvSpPr>
        <p:spPr/>
        <p:txBody>
          <a:bodyPr/>
          <a:lstStyle/>
          <a:p>
            <a:pPr>
              <a:defRPr/>
            </a:pPr>
            <a:fld id="{2F897EA1-FCBF-4B20-B95E-7DB355B206F7}" type="slidenum">
              <a:rPr lang="en-US" smtClean="0"/>
              <a:pPr>
                <a:defRPr/>
              </a:pPr>
              <a:t>14</a:t>
            </a:fld>
            <a:endParaRPr lang="en-US" dirty="0"/>
          </a:p>
        </p:txBody>
      </p:sp>
    </p:spTree>
    <p:extLst>
      <p:ext uri="{BB962C8B-B14F-4D97-AF65-F5344CB8AC3E}">
        <p14:creationId xmlns:p14="http://schemas.microsoft.com/office/powerpoint/2010/main" val="1582447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6068331-8554-4071-9F52-D3DBCF93AFDC}" type="slidenum">
              <a:rPr lang="en-US" sz="1200"/>
              <a:pPr algn="r" eaLnBrk="1" hangingPunct="1"/>
              <a:t>15</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HOWEVER, we now need to increase dues in response to USFS fee increase.</a:t>
            </a:r>
          </a:p>
        </p:txBody>
      </p:sp>
    </p:spTree>
    <p:extLst>
      <p:ext uri="{BB962C8B-B14F-4D97-AF65-F5344CB8AC3E}">
        <p14:creationId xmlns:p14="http://schemas.microsoft.com/office/powerpoint/2010/main" val="31529741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17</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2580365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19</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2725385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547835D-DFE5-4CC0-BBE3-438BE4095D48}" type="slidenum">
              <a:rPr lang="en-US" sz="1200"/>
              <a:pPr algn="r" eaLnBrk="1" hangingPunct="1"/>
              <a:t>20</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Operating Surplus of $20K</a:t>
            </a:r>
          </a:p>
          <a:p>
            <a:pPr eaLnBrk="1" hangingPunct="1"/>
            <a:r>
              <a:rPr lang="en-US" dirty="0"/>
              <a:t>4</a:t>
            </a:r>
            <a:r>
              <a:rPr lang="en-US" baseline="30000" dirty="0"/>
              <a:t>th</a:t>
            </a:r>
            <a:r>
              <a:rPr lang="en-US" dirty="0"/>
              <a:t> year in a row at $150; peaked at $250 in 2009</a:t>
            </a:r>
          </a:p>
        </p:txBody>
      </p:sp>
    </p:spTree>
    <p:extLst>
      <p:ext uri="{BB962C8B-B14F-4D97-AF65-F5344CB8AC3E}">
        <p14:creationId xmlns:p14="http://schemas.microsoft.com/office/powerpoint/2010/main" val="3748626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21</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2537000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E929F34-E927-428D-97A9-9B9E7A1A8AF8}" type="slidenum">
              <a:rPr lang="en-US" sz="1200"/>
              <a:pPr algn="r" eaLnBrk="1" hangingPunct="1"/>
              <a:t>2</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689070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22</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7659857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23</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12114895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24</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246849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 of presentation.</a:t>
            </a:r>
          </a:p>
          <a:p>
            <a:r>
              <a:rPr lang="en-US" dirty="0"/>
              <a:t>Move to approve 2020 and 2021 CI Plan.</a:t>
            </a:r>
          </a:p>
          <a:p>
            <a:endParaRPr lang="en-US" dirty="0"/>
          </a:p>
          <a:p>
            <a:r>
              <a:rPr lang="en-US" dirty="0"/>
              <a:t>Vote</a:t>
            </a:r>
          </a:p>
        </p:txBody>
      </p:sp>
      <p:sp>
        <p:nvSpPr>
          <p:cNvPr id="4" name="Slide Number Placeholder 3"/>
          <p:cNvSpPr>
            <a:spLocks noGrp="1"/>
          </p:cNvSpPr>
          <p:nvPr>
            <p:ph type="sldNum" sz="quarter" idx="5"/>
          </p:nvPr>
        </p:nvSpPr>
        <p:spPr/>
        <p:txBody>
          <a:bodyPr/>
          <a:lstStyle/>
          <a:p>
            <a:fld id="{E27EFD91-6D7B-4915-9CC9-4AB70CD57E50}" type="slidenum">
              <a:rPr lang="en-US" smtClean="0"/>
              <a:t>25</a:t>
            </a:fld>
            <a:endParaRPr lang="en-US"/>
          </a:p>
        </p:txBody>
      </p:sp>
    </p:spTree>
    <p:extLst>
      <p:ext uri="{BB962C8B-B14F-4D97-AF65-F5344CB8AC3E}">
        <p14:creationId xmlns:p14="http://schemas.microsoft.com/office/powerpoint/2010/main" val="14426852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26</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42559715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27</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14662965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28</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10673627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29</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36551003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30</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42087794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EBE0EA7-1F61-4BCE-8CAD-7CB6A067CA48}" type="slidenum">
              <a:rPr lang="en-US" sz="1200"/>
              <a:pPr algn="r" eaLnBrk="1" hangingPunct="1"/>
              <a:t>31</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915475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E929F34-E927-428D-97A9-9B9E7A1A8AF8}" type="slidenum">
              <a:rPr lang="en-US" sz="1200"/>
              <a:pPr algn="r" eaLnBrk="1" hangingPunct="1"/>
              <a:t>3</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797269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EBE0EA7-1F61-4BCE-8CAD-7CB6A067CA48}" type="slidenum">
              <a:rPr lang="en-US" sz="1200"/>
              <a:pPr algn="r" eaLnBrk="1" hangingPunct="1"/>
              <a:t>32</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250512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EBE0EA7-1F61-4BCE-8CAD-7CB6A067CA48}" type="slidenum">
              <a:rPr lang="en-US" sz="1200"/>
              <a:pPr algn="r" eaLnBrk="1" hangingPunct="1"/>
              <a:t>33</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356212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0C7A883-2F9F-4D5F-B582-B6D2AC48BB4F}" type="slidenum">
              <a:rPr lang="en-US" sz="1200"/>
              <a:pPr algn="r" eaLnBrk="1" hangingPunct="1"/>
              <a:t>34</a:t>
            </a:fld>
            <a:endParaRPr 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438027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35</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24285922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 of presentation.</a:t>
            </a:r>
          </a:p>
          <a:p>
            <a:r>
              <a:rPr lang="en-US" dirty="0"/>
              <a:t>Move to approve 2020 and 2021 CI Plan.</a:t>
            </a:r>
          </a:p>
          <a:p>
            <a:endParaRPr lang="en-US" dirty="0"/>
          </a:p>
          <a:p>
            <a:r>
              <a:rPr lang="en-US" dirty="0"/>
              <a:t>Vote</a:t>
            </a:r>
          </a:p>
        </p:txBody>
      </p:sp>
      <p:sp>
        <p:nvSpPr>
          <p:cNvPr id="4" name="Slide Number Placeholder 3"/>
          <p:cNvSpPr>
            <a:spLocks noGrp="1"/>
          </p:cNvSpPr>
          <p:nvPr>
            <p:ph type="sldNum" sz="quarter" idx="5"/>
          </p:nvPr>
        </p:nvSpPr>
        <p:spPr/>
        <p:txBody>
          <a:bodyPr/>
          <a:lstStyle/>
          <a:p>
            <a:fld id="{E27EFD91-6D7B-4915-9CC9-4AB70CD57E50}" type="slidenum">
              <a:rPr lang="en-US" smtClean="0"/>
              <a:t>36</a:t>
            </a:fld>
            <a:endParaRPr lang="en-US"/>
          </a:p>
        </p:txBody>
      </p:sp>
    </p:spTree>
    <p:extLst>
      <p:ext uri="{BB962C8B-B14F-4D97-AF65-F5344CB8AC3E}">
        <p14:creationId xmlns:p14="http://schemas.microsoft.com/office/powerpoint/2010/main" val="1212760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4</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1587974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42F5C7F-F618-4E47-8919-E491AAF28B34}" type="slidenum">
              <a:rPr lang="en-US" sz="1200"/>
              <a:pPr algn="r" eaLnBrk="1" hangingPunct="1"/>
              <a:t>5</a:t>
            </a:fld>
            <a:endParaRPr 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181789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6</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441284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7</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595961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897EA1-FCBF-4B20-B95E-7DB355B206F7}" type="slidenum">
              <a:rPr lang="en-US" smtClean="0"/>
              <a:pPr>
                <a:defRPr/>
              </a:pPr>
              <a:t>8</a:t>
            </a:fld>
            <a:endParaRPr lang="en-US" dirty="0"/>
          </a:p>
        </p:txBody>
      </p:sp>
    </p:spTree>
    <p:extLst>
      <p:ext uri="{BB962C8B-B14F-4D97-AF65-F5344CB8AC3E}">
        <p14:creationId xmlns:p14="http://schemas.microsoft.com/office/powerpoint/2010/main" val="420681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7532" y="8841886"/>
            <a:ext cx="3043979"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69" tIns="46485" rIns="92969" bIns="4648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D5C894F-603C-4D8F-82C0-9988073C9C65}" type="slidenum">
              <a:rPr lang="en-US" sz="1200"/>
              <a:pPr algn="r" eaLnBrk="1" hangingPunct="1"/>
              <a:t>9</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Any questions about objectives or agenda?</a:t>
            </a:r>
          </a:p>
        </p:txBody>
      </p:sp>
    </p:spTree>
    <p:extLst>
      <p:ext uri="{BB962C8B-B14F-4D97-AF65-F5344CB8AC3E}">
        <p14:creationId xmlns:p14="http://schemas.microsoft.com/office/powerpoint/2010/main" val="647043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5D6634-8DBF-43F3-AA53-7A6C5E7BEB67}" type="slidenum">
              <a:rPr lang="en-US"/>
              <a:pPr>
                <a:defRPr/>
              </a:pPr>
              <a:t>‹#›</a:t>
            </a:fld>
            <a:endParaRPr lang="en-US" dirty="0"/>
          </a:p>
        </p:txBody>
      </p:sp>
    </p:spTree>
    <p:extLst>
      <p:ext uri="{BB962C8B-B14F-4D97-AF65-F5344CB8AC3E}">
        <p14:creationId xmlns:p14="http://schemas.microsoft.com/office/powerpoint/2010/main" val="40045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9E4C6C-8D52-481C-A74D-840228574F1D}" type="slidenum">
              <a:rPr lang="en-US"/>
              <a:pPr>
                <a:defRPr/>
              </a:pPr>
              <a:t>‹#›</a:t>
            </a:fld>
            <a:endParaRPr lang="en-US" dirty="0"/>
          </a:p>
        </p:txBody>
      </p:sp>
    </p:spTree>
    <p:extLst>
      <p:ext uri="{BB962C8B-B14F-4D97-AF65-F5344CB8AC3E}">
        <p14:creationId xmlns:p14="http://schemas.microsoft.com/office/powerpoint/2010/main" val="1026537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66013B-D222-491F-AF2A-758CCFC5569D}" type="slidenum">
              <a:rPr lang="en-US"/>
              <a:pPr>
                <a:defRPr/>
              </a:pPr>
              <a:t>‹#›</a:t>
            </a:fld>
            <a:endParaRPr lang="en-US" dirty="0"/>
          </a:p>
        </p:txBody>
      </p:sp>
    </p:spTree>
    <p:extLst>
      <p:ext uri="{BB962C8B-B14F-4D97-AF65-F5344CB8AC3E}">
        <p14:creationId xmlns:p14="http://schemas.microsoft.com/office/powerpoint/2010/main" val="77821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3CF46F-6100-4A75-B904-C6898BBC41F0}" type="slidenum">
              <a:rPr lang="en-US"/>
              <a:pPr>
                <a:defRPr/>
              </a:pPr>
              <a:t>‹#›</a:t>
            </a:fld>
            <a:endParaRPr lang="en-US" dirty="0"/>
          </a:p>
        </p:txBody>
      </p:sp>
    </p:spTree>
    <p:extLst>
      <p:ext uri="{BB962C8B-B14F-4D97-AF65-F5344CB8AC3E}">
        <p14:creationId xmlns:p14="http://schemas.microsoft.com/office/powerpoint/2010/main" val="3839817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3C6E5D-6649-4B71-A161-777FB280C3E3}" type="slidenum">
              <a:rPr lang="en-US"/>
              <a:pPr>
                <a:defRPr/>
              </a:pPr>
              <a:t>‹#›</a:t>
            </a:fld>
            <a:endParaRPr lang="en-US" dirty="0"/>
          </a:p>
        </p:txBody>
      </p:sp>
    </p:spTree>
    <p:extLst>
      <p:ext uri="{BB962C8B-B14F-4D97-AF65-F5344CB8AC3E}">
        <p14:creationId xmlns:p14="http://schemas.microsoft.com/office/powerpoint/2010/main" val="4089840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9E76A1-1FCD-4DF3-A723-0E164D48C87F}" type="slidenum">
              <a:rPr lang="en-US"/>
              <a:pPr>
                <a:defRPr/>
              </a:pPr>
              <a:t>‹#›</a:t>
            </a:fld>
            <a:endParaRPr lang="en-US" dirty="0"/>
          </a:p>
        </p:txBody>
      </p:sp>
    </p:spTree>
    <p:extLst>
      <p:ext uri="{BB962C8B-B14F-4D97-AF65-F5344CB8AC3E}">
        <p14:creationId xmlns:p14="http://schemas.microsoft.com/office/powerpoint/2010/main" val="165667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608C95F-1665-4497-9A9E-5F94D568A5DF}" type="slidenum">
              <a:rPr lang="en-US"/>
              <a:pPr>
                <a:defRPr/>
              </a:pPr>
              <a:t>‹#›</a:t>
            </a:fld>
            <a:endParaRPr lang="en-US" dirty="0"/>
          </a:p>
        </p:txBody>
      </p:sp>
    </p:spTree>
    <p:extLst>
      <p:ext uri="{BB962C8B-B14F-4D97-AF65-F5344CB8AC3E}">
        <p14:creationId xmlns:p14="http://schemas.microsoft.com/office/powerpoint/2010/main" val="170126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A52D863-89BE-4DB1-A701-E9E77E6CDDEF}" type="slidenum">
              <a:rPr lang="en-US"/>
              <a:pPr>
                <a:defRPr/>
              </a:pPr>
              <a:t>‹#›</a:t>
            </a:fld>
            <a:endParaRPr lang="en-US" dirty="0"/>
          </a:p>
        </p:txBody>
      </p:sp>
    </p:spTree>
    <p:extLst>
      <p:ext uri="{BB962C8B-B14F-4D97-AF65-F5344CB8AC3E}">
        <p14:creationId xmlns:p14="http://schemas.microsoft.com/office/powerpoint/2010/main" val="1087955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5251C25-7C41-42E5-A034-AABC65844383}" type="slidenum">
              <a:rPr lang="en-US"/>
              <a:pPr>
                <a:defRPr/>
              </a:pPr>
              <a:t>‹#›</a:t>
            </a:fld>
            <a:endParaRPr lang="en-US" dirty="0"/>
          </a:p>
        </p:txBody>
      </p:sp>
    </p:spTree>
    <p:extLst>
      <p:ext uri="{BB962C8B-B14F-4D97-AF65-F5344CB8AC3E}">
        <p14:creationId xmlns:p14="http://schemas.microsoft.com/office/powerpoint/2010/main" val="66541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460FB0-4EE9-4062-BB94-8CD7D8662A07}" type="slidenum">
              <a:rPr lang="en-US"/>
              <a:pPr>
                <a:defRPr/>
              </a:pPr>
              <a:t>‹#›</a:t>
            </a:fld>
            <a:endParaRPr lang="en-US" dirty="0"/>
          </a:p>
        </p:txBody>
      </p:sp>
    </p:spTree>
    <p:extLst>
      <p:ext uri="{BB962C8B-B14F-4D97-AF65-F5344CB8AC3E}">
        <p14:creationId xmlns:p14="http://schemas.microsoft.com/office/powerpoint/2010/main" val="411198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C5131E-705F-458C-BA94-A49BB13559C8}" type="slidenum">
              <a:rPr lang="en-US"/>
              <a:pPr>
                <a:defRPr/>
              </a:pPr>
              <a:t>‹#›</a:t>
            </a:fld>
            <a:endParaRPr lang="en-US" dirty="0"/>
          </a:p>
        </p:txBody>
      </p:sp>
    </p:spTree>
    <p:extLst>
      <p:ext uri="{BB962C8B-B14F-4D97-AF65-F5344CB8AC3E}">
        <p14:creationId xmlns:p14="http://schemas.microsoft.com/office/powerpoint/2010/main" val="418610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FC0EB6A-4660-431A-8B27-4F3C6ACDC44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2022%20Water%20Master%20AMM%20Report;%20Zig%20Zag%20River%20Crossing%20Mainline%20Replacment.pptx"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Concrete%20Dam%20Lady%20Creek%20September%202021.jpg"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Wood%20Dam%20Area%20on%20Lady%20Creek%20After%20Removal.jpg" TargetMode="External"/><Relationship Id="rId5" Type="http://schemas.openxmlformats.org/officeDocument/2006/relationships/hyperlink" Target="Concrete%20Dam%20Area%20on%20Lady%20Creek%20After%20Removal.jpg" TargetMode="External"/><Relationship Id="rId4" Type="http://schemas.openxmlformats.org/officeDocument/2006/relationships/hyperlink" Target="Wood%20Dam%20Lady%20Creek%20September%202021.jpg"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LCWS%202022%20AMM%20Financial%20Report%20Packet.pdf"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Capital%20Projects%20and%20Contracts/Capital%20Plan%202022-2025.xls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hyperlink" Target="../Capital%20Projects%20and%20Contracts/Capital%20Plan%202021-2025.xls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Bylaws%20and%20Policies/Proposed%20Revised%20LCWS%20bylaws%208-15-22.doc"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2021%20Annual%20Member%20Meeting%20Minutes%207-19-21%20Final%20Draft.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09600" y="762000"/>
            <a:ext cx="7772400" cy="1143000"/>
          </a:xfrm>
        </p:spPr>
        <p:txBody>
          <a:bodyPr/>
          <a:lstStyle/>
          <a:p>
            <a:pPr eaLnBrk="1" hangingPunct="1"/>
            <a:r>
              <a:rPr lang="en-US" b="1" dirty="0">
                <a:solidFill>
                  <a:srgbClr val="0000FF"/>
                </a:solidFill>
              </a:rPr>
              <a:t>Lady Creek Water System</a:t>
            </a:r>
          </a:p>
        </p:txBody>
      </p:sp>
      <p:sp>
        <p:nvSpPr>
          <p:cNvPr id="2051" name="Rectangle 3"/>
          <p:cNvSpPr>
            <a:spLocks noGrp="1" noChangeArrowheads="1"/>
          </p:cNvSpPr>
          <p:nvPr>
            <p:ph type="subTitle" idx="4294967295"/>
          </p:nvPr>
        </p:nvSpPr>
        <p:spPr>
          <a:xfrm>
            <a:off x="1066800" y="1828800"/>
            <a:ext cx="7315200" cy="4343400"/>
          </a:xfrm>
          <a:ln>
            <a:miter lim="800000"/>
            <a:headEnd/>
            <a:tailEnd/>
          </a:ln>
        </p:spPr>
        <p:txBody>
          <a:bodyPr/>
          <a:lstStyle/>
          <a:p>
            <a:pPr marL="0" indent="0" algn="ctr" eaLnBrk="1" hangingPunct="1">
              <a:lnSpc>
                <a:spcPct val="80000"/>
              </a:lnSpc>
              <a:buFontTx/>
              <a:buNone/>
              <a:defRPr/>
            </a:pPr>
            <a:r>
              <a:rPr lang="en-US" sz="2800" b="1" dirty="0"/>
              <a:t>Annual Members’ Virtual Meeting</a:t>
            </a:r>
          </a:p>
          <a:p>
            <a:pPr marL="0" indent="0" algn="ctr" eaLnBrk="1" hangingPunct="1">
              <a:lnSpc>
                <a:spcPct val="80000"/>
              </a:lnSpc>
              <a:buFontTx/>
              <a:buNone/>
              <a:defRPr/>
            </a:pPr>
            <a:r>
              <a:rPr lang="en-US" sz="2800" b="1" dirty="0"/>
              <a:t>August 15, 2022</a:t>
            </a:r>
          </a:p>
          <a:p>
            <a:pPr marL="0" indent="0" algn="ctr" eaLnBrk="1" hangingPunct="1">
              <a:lnSpc>
                <a:spcPct val="80000"/>
              </a:lnSpc>
              <a:buFontTx/>
              <a:buNone/>
              <a:defRPr/>
            </a:pPr>
            <a:endParaRPr lang="en-US" sz="2800" dirty="0"/>
          </a:p>
          <a:p>
            <a:pPr marL="0" indent="0" algn="ctr" eaLnBrk="1" hangingPunct="1">
              <a:lnSpc>
                <a:spcPct val="80000"/>
              </a:lnSpc>
              <a:buFontTx/>
              <a:buNone/>
              <a:defRPr/>
            </a:pPr>
            <a:r>
              <a:rPr lang="en-US" sz="2800" b="1" dirty="0"/>
              <a:t>Welcome!</a:t>
            </a:r>
          </a:p>
          <a:p>
            <a:pPr marL="0" indent="0" algn="ctr" eaLnBrk="1" hangingPunct="1">
              <a:lnSpc>
                <a:spcPct val="80000"/>
              </a:lnSpc>
              <a:buFontTx/>
              <a:buNone/>
              <a:defRPr/>
            </a:pPr>
            <a:r>
              <a:rPr lang="en-US" sz="2400" b="1"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US" sz="4000" dirty="0">
                <a:solidFill>
                  <a:srgbClr val="0000FF"/>
                </a:solidFill>
              </a:rPr>
              <a:t>President’s Report – 2021 Accomplishments</a:t>
            </a:r>
            <a:endParaRPr lang="en-US" sz="3600" dirty="0">
              <a:solidFill>
                <a:srgbClr val="0000FF"/>
              </a:solidFill>
            </a:endParaRPr>
          </a:p>
        </p:txBody>
      </p:sp>
      <p:sp>
        <p:nvSpPr>
          <p:cNvPr id="9219" name="Rectangle 3"/>
          <p:cNvSpPr>
            <a:spLocks noGrp="1" noChangeArrowheads="1"/>
          </p:cNvSpPr>
          <p:nvPr>
            <p:ph type="body" idx="4294967295"/>
          </p:nvPr>
        </p:nvSpPr>
        <p:spPr/>
        <p:txBody>
          <a:bodyPr/>
          <a:lstStyle/>
          <a:p>
            <a:pPr eaLnBrk="1" hangingPunct="1">
              <a:lnSpc>
                <a:spcPct val="90000"/>
              </a:lnSpc>
            </a:pPr>
            <a:r>
              <a:rPr lang="en-US" sz="2800" dirty="0"/>
              <a:t>Reduce water consumption (controlled leaks) to a new record low of 8.2 million gallons in 2021</a:t>
            </a:r>
          </a:p>
          <a:p>
            <a:pPr lvl="1" eaLnBrk="1" hangingPunct="1">
              <a:lnSpc>
                <a:spcPct val="90000"/>
              </a:lnSpc>
            </a:pPr>
            <a:r>
              <a:rPr lang="en-US" sz="1800" dirty="0"/>
              <a:t>Run rate at 7.2 million gallons thru July of 2022</a:t>
            </a:r>
          </a:p>
          <a:p>
            <a:pPr eaLnBrk="1" hangingPunct="1">
              <a:lnSpc>
                <a:spcPct val="90000"/>
              </a:lnSpc>
            </a:pPr>
            <a:r>
              <a:rPr lang="en-US" sz="2800" dirty="0"/>
              <a:t>Completed mainline replacement project Camp Creek (3,500 feet from Road 32 to Road 30 via Highway 26)</a:t>
            </a:r>
          </a:p>
          <a:p>
            <a:pPr lvl="1" eaLnBrk="1" hangingPunct="1">
              <a:lnSpc>
                <a:spcPct val="90000"/>
              </a:lnSpc>
            </a:pPr>
            <a:r>
              <a:rPr lang="en-US" sz="2400" dirty="0"/>
              <a:t>$8K under budget</a:t>
            </a:r>
          </a:p>
          <a:p>
            <a:pPr eaLnBrk="1" hangingPunct="1">
              <a:lnSpc>
                <a:spcPct val="90000"/>
              </a:lnSpc>
            </a:pPr>
            <a:r>
              <a:rPr lang="en-US" sz="2800" dirty="0"/>
              <a:t>Planned with US Forest Service for Zig Zag River crossing mainline replacement and removal of two old damns on Lady Creek</a:t>
            </a:r>
          </a:p>
          <a:p>
            <a:pPr eaLnBrk="1" hangingPunct="1">
              <a:lnSpc>
                <a:spcPct val="90000"/>
              </a:lnSpc>
            </a:pPr>
            <a:r>
              <a:rPr lang="en-US" sz="2800" dirty="0"/>
              <a:t>Began planning process for fourth well</a:t>
            </a:r>
          </a:p>
        </p:txBody>
      </p:sp>
    </p:spTree>
    <p:extLst>
      <p:ext uri="{BB962C8B-B14F-4D97-AF65-F5344CB8AC3E}">
        <p14:creationId xmlns:p14="http://schemas.microsoft.com/office/powerpoint/2010/main" val="223827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US" sz="4000" dirty="0">
                <a:solidFill>
                  <a:srgbClr val="0000FF"/>
                </a:solidFill>
              </a:rPr>
              <a:t>President’s Report – 2021 Accomplishments Continued</a:t>
            </a:r>
            <a:endParaRPr lang="en-US" sz="3600" dirty="0">
              <a:solidFill>
                <a:srgbClr val="0000FF"/>
              </a:solidFill>
            </a:endParaRPr>
          </a:p>
        </p:txBody>
      </p:sp>
      <p:sp>
        <p:nvSpPr>
          <p:cNvPr id="9219" name="Rectangle 3"/>
          <p:cNvSpPr>
            <a:spLocks noGrp="1" noChangeArrowheads="1"/>
          </p:cNvSpPr>
          <p:nvPr>
            <p:ph type="body" idx="4294967295"/>
          </p:nvPr>
        </p:nvSpPr>
        <p:spPr/>
        <p:txBody>
          <a:bodyPr/>
          <a:lstStyle/>
          <a:p>
            <a:pPr eaLnBrk="1" hangingPunct="1">
              <a:lnSpc>
                <a:spcPct val="90000"/>
              </a:lnSpc>
            </a:pPr>
            <a:r>
              <a:rPr lang="en-US" sz="2800" dirty="0"/>
              <a:t>Maintained sound financial performance during 2021</a:t>
            </a:r>
          </a:p>
          <a:p>
            <a:pPr eaLnBrk="1" hangingPunct="1">
              <a:lnSpc>
                <a:spcPct val="90000"/>
              </a:lnSpc>
            </a:pPr>
            <a:r>
              <a:rPr lang="en-US" sz="2800" dirty="0"/>
              <a:t>Migrated to new bookkeeper with substantial cost savings</a:t>
            </a:r>
          </a:p>
          <a:p>
            <a:pPr eaLnBrk="1" hangingPunct="1">
              <a:lnSpc>
                <a:spcPct val="90000"/>
              </a:lnSpc>
            </a:pPr>
            <a:r>
              <a:rPr lang="en-US" sz="2800" dirty="0"/>
              <a:t>Completed audit of 2021 financial transactions with no material adverse findings</a:t>
            </a:r>
          </a:p>
          <a:p>
            <a:pPr eaLnBrk="1" hangingPunct="1">
              <a:lnSpc>
                <a:spcPct val="90000"/>
              </a:lnSpc>
            </a:pPr>
            <a:r>
              <a:rPr lang="en-US" sz="2800" dirty="0"/>
              <a:t>Continued migration to increased electronic communication and dues payment system</a:t>
            </a:r>
          </a:p>
        </p:txBody>
      </p:sp>
    </p:spTree>
    <p:extLst>
      <p:ext uri="{BB962C8B-B14F-4D97-AF65-F5344CB8AC3E}">
        <p14:creationId xmlns:p14="http://schemas.microsoft.com/office/powerpoint/2010/main" val="2938566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r>
              <a:rPr lang="en-US" b="1">
                <a:solidFill>
                  <a:srgbClr val="0000FF"/>
                </a:solidFill>
              </a:rPr>
              <a:t>Mission Statement</a:t>
            </a:r>
          </a:p>
        </p:txBody>
      </p:sp>
      <p:sp>
        <p:nvSpPr>
          <p:cNvPr id="10243" name="Rectangle 3"/>
          <p:cNvSpPr>
            <a:spLocks noGrp="1" noChangeArrowheads="1"/>
          </p:cNvSpPr>
          <p:nvPr>
            <p:ph type="body" idx="4294967295"/>
          </p:nvPr>
        </p:nvSpPr>
        <p:spPr/>
        <p:txBody>
          <a:bodyPr/>
          <a:lstStyle/>
          <a:p>
            <a:pPr algn="ctr" eaLnBrk="1" hangingPunct="1">
              <a:buFontTx/>
              <a:buNone/>
            </a:pPr>
            <a:endParaRPr lang="en-US" sz="3600"/>
          </a:p>
          <a:p>
            <a:pPr algn="ctr" eaLnBrk="1" hangingPunct="1">
              <a:buFontTx/>
              <a:buNone/>
            </a:pPr>
            <a:r>
              <a:rPr lang="en-US" sz="3600"/>
              <a:t>The mission of Lady Creek Water System is to provide </a:t>
            </a:r>
            <a:r>
              <a:rPr lang="en-US" sz="3600" b="1">
                <a:solidFill>
                  <a:srgbClr val="0000FF"/>
                </a:solidFill>
              </a:rPr>
              <a:t>clean, safe </a:t>
            </a:r>
            <a:r>
              <a:rPr lang="en-US" sz="3600"/>
              <a:t>water service to the member cabins on a </a:t>
            </a:r>
            <a:r>
              <a:rPr lang="en-US" sz="3600" b="1">
                <a:solidFill>
                  <a:srgbClr val="0000FF"/>
                </a:solidFill>
              </a:rPr>
              <a:t>consistent and reliable basis</a:t>
            </a:r>
            <a:r>
              <a:rPr lang="en-US" sz="3600"/>
              <a:t> at a </a:t>
            </a:r>
            <a:r>
              <a:rPr lang="en-US" sz="3600" b="1">
                <a:solidFill>
                  <a:srgbClr val="0000FF"/>
                </a:solidFill>
              </a:rPr>
              <a:t>reasonable cost</a:t>
            </a:r>
            <a:r>
              <a:rPr lang="en-US" sz="360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dirty="0">
                <a:solidFill>
                  <a:srgbClr val="0000FF"/>
                </a:solidFill>
              </a:rPr>
              <a:t>Key Operating Statistics</a:t>
            </a:r>
            <a:br>
              <a:rPr lang="en-US" dirty="0">
                <a:solidFill>
                  <a:srgbClr val="0000FF"/>
                </a:solidFill>
              </a:rPr>
            </a:br>
            <a:r>
              <a:rPr lang="en-US" sz="2800" dirty="0">
                <a:solidFill>
                  <a:srgbClr val="33CC33"/>
                </a:solidFill>
              </a:rPr>
              <a:t>Clean, Safe, and Reliable Water</a:t>
            </a:r>
          </a:p>
        </p:txBody>
      </p:sp>
      <p:sp>
        <p:nvSpPr>
          <p:cNvPr id="17411" name="Rectangle 3"/>
          <p:cNvSpPr>
            <a:spLocks noGrp="1" noChangeArrowheads="1"/>
          </p:cNvSpPr>
          <p:nvPr>
            <p:ph type="body" idx="4294967295"/>
          </p:nvPr>
        </p:nvSpPr>
        <p:spPr/>
        <p:txBody>
          <a:bodyPr/>
          <a:lstStyle/>
          <a:p>
            <a:pPr eaLnBrk="1" hangingPunct="1">
              <a:buFontTx/>
              <a:buNone/>
            </a:pPr>
            <a:r>
              <a:rPr lang="en-US" sz="2800" dirty="0"/>
              <a:t>						   </a:t>
            </a:r>
            <a:r>
              <a:rPr lang="en-US" sz="2800" b="1" dirty="0"/>
              <a:t>2021</a:t>
            </a:r>
            <a:r>
              <a:rPr lang="en-US" sz="2800" dirty="0"/>
              <a:t>	 </a:t>
            </a:r>
            <a:r>
              <a:rPr lang="en-US" sz="2800" b="1" dirty="0"/>
              <a:t>2020</a:t>
            </a:r>
          </a:p>
          <a:p>
            <a:pPr eaLnBrk="1" hangingPunct="1">
              <a:buFontTx/>
              <a:buNone/>
            </a:pPr>
            <a:endParaRPr lang="en-US" sz="2800" b="1" dirty="0"/>
          </a:p>
          <a:p>
            <a:pPr marL="0" indent="0" eaLnBrk="1" hangingPunct="1">
              <a:buNone/>
            </a:pPr>
            <a:r>
              <a:rPr lang="en-US" sz="2800" b="1" dirty="0"/>
              <a:t>Total gallons (000’s)		   8,154	9,523</a:t>
            </a:r>
          </a:p>
          <a:p>
            <a:pPr marL="0" indent="0" eaLnBrk="1" hangingPunct="1">
              <a:buNone/>
            </a:pPr>
            <a:endParaRPr lang="en-US" sz="2800" dirty="0"/>
          </a:p>
          <a:p>
            <a:pPr marL="0" indent="0" eaLnBrk="1" hangingPunct="1">
              <a:buNone/>
            </a:pPr>
            <a:r>
              <a:rPr lang="en-US" sz="2800" dirty="0"/>
              <a:t>Minimum water flow (gpm)	          5	       7</a:t>
            </a:r>
          </a:p>
          <a:p>
            <a:pPr marL="0" indent="0" eaLnBrk="1" hangingPunct="1">
              <a:buNone/>
            </a:pPr>
            <a:r>
              <a:rPr lang="en-US" sz="2800" dirty="0"/>
              <a:t>Unplanned days w/o water	  	 0	       5</a:t>
            </a:r>
          </a:p>
          <a:p>
            <a:pPr marL="0" indent="0" eaLnBrk="1" hangingPunct="1">
              <a:buNone/>
            </a:pPr>
            <a:r>
              <a:rPr lang="en-US" sz="2800" dirty="0"/>
              <a:t>Test failures				 0	       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1506904"/>
              </p:ext>
            </p:extLst>
          </p:nvPr>
        </p:nvGraphicFramePr>
        <p:xfrm>
          <a:off x="421481" y="776287"/>
          <a:ext cx="8301038" cy="5305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2524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457200" y="304800"/>
            <a:ext cx="8229600" cy="868363"/>
          </a:xfrm>
        </p:spPr>
        <p:txBody>
          <a:bodyPr/>
          <a:lstStyle/>
          <a:p>
            <a:pPr eaLnBrk="1" hangingPunct="1"/>
            <a:r>
              <a:rPr lang="en-US" dirty="0">
                <a:solidFill>
                  <a:srgbClr val="0000FF"/>
                </a:solidFill>
              </a:rPr>
              <a:t>Operating Objectives</a:t>
            </a:r>
          </a:p>
        </p:txBody>
      </p:sp>
      <p:sp>
        <p:nvSpPr>
          <p:cNvPr id="18435" name="Rectangle 4"/>
          <p:cNvSpPr>
            <a:spLocks noGrp="1" noChangeArrowheads="1"/>
          </p:cNvSpPr>
          <p:nvPr>
            <p:ph type="body" sz="half" idx="4294967295"/>
          </p:nvPr>
        </p:nvSpPr>
        <p:spPr>
          <a:xfrm>
            <a:off x="457200" y="1143000"/>
            <a:ext cx="8229600" cy="5334000"/>
          </a:xfrm>
        </p:spPr>
        <p:txBody>
          <a:bodyPr/>
          <a:lstStyle/>
          <a:p>
            <a:pPr algn="ctr" eaLnBrk="1" hangingPunct="1">
              <a:lnSpc>
                <a:spcPct val="80000"/>
              </a:lnSpc>
              <a:buFontTx/>
              <a:buNone/>
            </a:pPr>
            <a:r>
              <a:rPr lang="en-US" sz="2800" b="1" dirty="0">
                <a:solidFill>
                  <a:srgbClr val="33CC33"/>
                </a:solidFill>
              </a:rPr>
              <a:t>Reasonable costs</a:t>
            </a:r>
          </a:p>
          <a:p>
            <a:pPr eaLnBrk="1" hangingPunct="1">
              <a:lnSpc>
                <a:spcPct val="80000"/>
              </a:lnSpc>
              <a:buFontTx/>
              <a:buNone/>
            </a:pPr>
            <a:endParaRPr lang="en-US" sz="2800" dirty="0"/>
          </a:p>
        </p:txBody>
      </p:sp>
      <p:graphicFrame>
        <p:nvGraphicFramePr>
          <p:cNvPr id="2" name="Chart 1"/>
          <p:cNvGraphicFramePr/>
          <p:nvPr>
            <p:extLst>
              <p:ext uri="{D42A27DB-BD31-4B8C-83A1-F6EECF244321}">
                <p14:modId xmlns:p14="http://schemas.microsoft.com/office/powerpoint/2010/main" val="3971105778"/>
              </p:ext>
            </p:extLst>
          </p:nvPr>
        </p:nvGraphicFramePr>
        <p:xfrm>
          <a:off x="1524000" y="1676400"/>
          <a:ext cx="60960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161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r>
              <a:rPr lang="en-US" dirty="0">
                <a:solidFill>
                  <a:srgbClr val="0000FF"/>
                </a:solidFill>
              </a:rPr>
              <a:t>Questions?</a:t>
            </a:r>
            <a:endParaRPr lang="en-US" dirty="0">
              <a:solidFill>
                <a:srgbClr val="FF0000"/>
              </a:solidFill>
            </a:endParaRPr>
          </a:p>
        </p:txBody>
      </p:sp>
      <p:sp>
        <p:nvSpPr>
          <p:cNvPr id="6147" name="Content Placeholder 2"/>
          <p:cNvSpPr>
            <a:spLocks noGrp="1"/>
          </p:cNvSpPr>
          <p:nvPr>
            <p:ph idx="4294967295"/>
          </p:nvPr>
        </p:nvSpPr>
        <p:spPr/>
        <p:txBody>
          <a:bodyPr/>
          <a:lstStyle/>
          <a:p>
            <a:endParaRPr lang="en-US" dirty="0"/>
          </a:p>
        </p:txBody>
      </p:sp>
    </p:spTree>
    <p:extLst>
      <p:ext uri="{BB962C8B-B14F-4D97-AF65-F5344CB8AC3E}">
        <p14:creationId xmlns:p14="http://schemas.microsoft.com/office/powerpoint/2010/main" val="2011960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2021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solidFill>
                  <a:srgbClr val="0000FF"/>
                </a:solidFill>
              </a:rPr>
              <a:t>Water Master’s Report</a:t>
            </a:r>
          </a:p>
          <a:p>
            <a:pPr marL="609600" indent="-609600" eaLnBrk="1" hangingPunct="1">
              <a:lnSpc>
                <a:spcPct val="90000"/>
              </a:lnSpc>
              <a:buFontTx/>
              <a:buAutoNum type="arabicPeriod"/>
            </a:pPr>
            <a:r>
              <a:rPr lang="en-US" sz="2400" dirty="0"/>
              <a:t>Removing historical dams on Lady Creek</a:t>
            </a:r>
          </a:p>
          <a:p>
            <a:pPr marL="609600" indent="-609600" eaLnBrk="1" hangingPunct="1">
              <a:lnSpc>
                <a:spcPct val="90000"/>
              </a:lnSpc>
              <a:buFontTx/>
              <a:buAutoNum type="arabicPeriod"/>
            </a:pPr>
            <a:r>
              <a:rPr lang="en-US" sz="2400" dirty="0"/>
              <a:t>Financial Report</a:t>
            </a:r>
          </a:p>
          <a:p>
            <a:pPr marL="1009650" lvl="1" indent="-609600" eaLnBrk="1" hangingPunct="1">
              <a:lnSpc>
                <a:spcPct val="90000"/>
              </a:lnSpc>
              <a:buFontTx/>
              <a:buAutoNum type="arabicPeriod"/>
            </a:pPr>
            <a:r>
              <a:rPr lang="en-US" sz="2000" dirty="0"/>
              <a:t>Proposed increase in annual dues for 2023</a:t>
            </a:r>
          </a:p>
          <a:p>
            <a:pPr marL="1009650" lvl="1" indent="-609600" eaLnBrk="1" hangingPunct="1">
              <a:lnSpc>
                <a:spcPct val="90000"/>
              </a:lnSpc>
              <a:buFontTx/>
              <a:buAutoNum type="arabicPeriod"/>
            </a:pPr>
            <a:r>
              <a:rPr lang="en-US" sz="2000" dirty="0"/>
              <a:t>Proposed paper communications fee</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Proposed changes to Bylaws</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extLst>
      <p:ext uri="{BB962C8B-B14F-4D97-AF65-F5344CB8AC3E}">
        <p14:creationId xmlns:p14="http://schemas.microsoft.com/office/powerpoint/2010/main" val="3522394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r>
              <a:rPr lang="en-US" dirty="0">
                <a:solidFill>
                  <a:srgbClr val="0000FF"/>
                </a:solidFill>
              </a:rPr>
              <a:t>Water Master Report</a:t>
            </a:r>
            <a:br>
              <a:rPr lang="en-US" dirty="0">
                <a:solidFill>
                  <a:srgbClr val="0000FF"/>
                </a:solidFill>
              </a:rPr>
            </a:br>
            <a:r>
              <a:rPr lang="en-US" dirty="0">
                <a:solidFill>
                  <a:srgbClr val="0000FF"/>
                </a:solidFill>
              </a:rPr>
              <a:t>David Jacob</a:t>
            </a:r>
            <a:endParaRPr lang="en-US" dirty="0">
              <a:solidFill>
                <a:srgbClr val="FF0000"/>
              </a:solidFill>
            </a:endParaRPr>
          </a:p>
        </p:txBody>
      </p:sp>
      <p:sp>
        <p:nvSpPr>
          <p:cNvPr id="6147" name="Content Placeholder 2"/>
          <p:cNvSpPr>
            <a:spLocks noGrp="1"/>
          </p:cNvSpPr>
          <p:nvPr>
            <p:ph idx="4294967295"/>
          </p:nvPr>
        </p:nvSpPr>
        <p:spPr/>
        <p:txBody>
          <a:bodyPr/>
          <a:lstStyle/>
          <a:p>
            <a:r>
              <a:rPr lang="en-US" dirty="0">
                <a:hlinkClick r:id="rId2" action="ppaction://hlinkpres?slideindex=1&amp;slidetitle="/>
              </a:rPr>
              <a:t>2022 Water Master AMM Report; Zig Zag River Crossing Mainline Replacment.pptx</a:t>
            </a:r>
            <a:endParaRPr lang="en-US" dirty="0"/>
          </a:p>
        </p:txBody>
      </p:sp>
    </p:spTree>
    <p:extLst>
      <p:ext uri="{BB962C8B-B14F-4D97-AF65-F5344CB8AC3E}">
        <p14:creationId xmlns:p14="http://schemas.microsoft.com/office/powerpoint/2010/main" val="658771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2021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solidFill>
                  <a:srgbClr val="0000FF"/>
                </a:solidFill>
              </a:rPr>
              <a:t>Removing historical dams on Lady Creek</a:t>
            </a:r>
          </a:p>
          <a:p>
            <a:pPr marL="609600" indent="-609600" eaLnBrk="1" hangingPunct="1">
              <a:lnSpc>
                <a:spcPct val="90000"/>
              </a:lnSpc>
              <a:buFontTx/>
              <a:buAutoNum type="arabicPeriod"/>
            </a:pPr>
            <a:r>
              <a:rPr lang="en-US" sz="2400" dirty="0"/>
              <a:t>Financial Report</a:t>
            </a:r>
          </a:p>
          <a:p>
            <a:pPr marL="1009650" lvl="1" indent="-609600" eaLnBrk="1" hangingPunct="1">
              <a:lnSpc>
                <a:spcPct val="90000"/>
              </a:lnSpc>
              <a:buFontTx/>
              <a:buAutoNum type="arabicPeriod"/>
            </a:pPr>
            <a:r>
              <a:rPr lang="en-US" sz="2000" dirty="0"/>
              <a:t>Proposed increase in annual dues for 2023</a:t>
            </a:r>
          </a:p>
          <a:p>
            <a:pPr marL="1009650" lvl="1" indent="-609600" eaLnBrk="1" hangingPunct="1">
              <a:lnSpc>
                <a:spcPct val="90000"/>
              </a:lnSpc>
              <a:buFontTx/>
              <a:buAutoNum type="arabicPeriod"/>
            </a:pPr>
            <a:r>
              <a:rPr lang="en-US" sz="2000" dirty="0"/>
              <a:t>Proposed paper communications fee</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Proposed changes to Bylaws</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extLst>
      <p:ext uri="{BB962C8B-B14F-4D97-AF65-F5344CB8AC3E}">
        <p14:creationId xmlns:p14="http://schemas.microsoft.com/office/powerpoint/2010/main" val="2752851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pPr eaLnBrk="1" hangingPunct="1"/>
            <a:r>
              <a:rPr lang="en-US" dirty="0">
                <a:solidFill>
                  <a:srgbClr val="0000FF"/>
                </a:solidFill>
              </a:rPr>
              <a:t>Objectives of Annual Meeting</a:t>
            </a:r>
          </a:p>
        </p:txBody>
      </p:sp>
      <p:sp>
        <p:nvSpPr>
          <p:cNvPr id="3075" name="Rectangle 3"/>
          <p:cNvSpPr>
            <a:spLocks noGrp="1" noChangeArrowheads="1"/>
          </p:cNvSpPr>
          <p:nvPr>
            <p:ph type="body" idx="4294967295"/>
          </p:nvPr>
        </p:nvSpPr>
        <p:spPr/>
        <p:txBody>
          <a:bodyPr/>
          <a:lstStyle/>
          <a:p>
            <a:pPr eaLnBrk="1" hangingPunct="1"/>
            <a:r>
              <a:rPr lang="en-US" sz="2400" dirty="0"/>
              <a:t>Inform and educate the membership about the water system including recent activities &amp; developments</a:t>
            </a:r>
          </a:p>
          <a:p>
            <a:pPr eaLnBrk="1" hangingPunct="1"/>
            <a:r>
              <a:rPr lang="en-US" sz="2400" dirty="0"/>
              <a:t>Present plans for current &amp; future years</a:t>
            </a:r>
          </a:p>
          <a:p>
            <a:pPr eaLnBrk="1" hangingPunct="1"/>
            <a:r>
              <a:rPr lang="en-US" sz="2400" dirty="0"/>
              <a:t>Answer your questions</a:t>
            </a:r>
          </a:p>
          <a:p>
            <a:pPr lvl="1" eaLnBrk="1" hangingPunct="1"/>
            <a:r>
              <a:rPr lang="en-US" sz="2200" dirty="0"/>
              <a:t>Feel free to ask as we go, or at end of meeting</a:t>
            </a:r>
          </a:p>
          <a:p>
            <a:pPr lvl="1" eaLnBrk="1" hangingPunct="1"/>
            <a:r>
              <a:rPr lang="en-US" sz="2200" dirty="0"/>
              <a:t>If you wish to make a statement or ask a question, please give your name and cabin location (Road and Lot Numbers)</a:t>
            </a:r>
          </a:p>
          <a:p>
            <a:pPr lvl="1" eaLnBrk="1" hangingPunct="1"/>
            <a:r>
              <a:rPr lang="en-US" sz="2200" dirty="0"/>
              <a:t>Some answers may be deferred to later in the program</a:t>
            </a:r>
          </a:p>
          <a:p>
            <a:pPr eaLnBrk="1" hangingPunct="1"/>
            <a:r>
              <a:rPr lang="en-US" sz="2400" dirty="0"/>
              <a:t>Conduct corporate business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US" sz="4000" dirty="0">
                <a:solidFill>
                  <a:srgbClr val="0000FF"/>
                </a:solidFill>
              </a:rPr>
              <a:t>Removing historical dams on Lady Creek in 2022</a:t>
            </a:r>
            <a:endParaRPr lang="en-US" sz="3600" dirty="0">
              <a:solidFill>
                <a:srgbClr val="0000FF"/>
              </a:solidFill>
            </a:endParaRPr>
          </a:p>
        </p:txBody>
      </p:sp>
      <p:sp>
        <p:nvSpPr>
          <p:cNvPr id="9219" name="Rectangle 3"/>
          <p:cNvSpPr>
            <a:spLocks noGrp="1" noChangeArrowheads="1"/>
          </p:cNvSpPr>
          <p:nvPr>
            <p:ph type="body" idx="4294967295"/>
          </p:nvPr>
        </p:nvSpPr>
        <p:spPr/>
        <p:txBody>
          <a:bodyPr/>
          <a:lstStyle/>
          <a:p>
            <a:pPr marL="0" indent="0" eaLnBrk="1" hangingPunct="1">
              <a:lnSpc>
                <a:spcPct val="90000"/>
              </a:lnSpc>
              <a:buNone/>
            </a:pPr>
            <a:r>
              <a:rPr lang="en-US" sz="2400" dirty="0">
                <a:hlinkClick r:id="rId3" action="ppaction://hlinkfile"/>
              </a:rPr>
              <a:t>Concrete Dam Lady Creek September 2021.jpg</a:t>
            </a:r>
            <a:endParaRPr lang="en-US" sz="2400" dirty="0"/>
          </a:p>
          <a:p>
            <a:pPr marL="0" indent="0" eaLnBrk="1" hangingPunct="1">
              <a:lnSpc>
                <a:spcPct val="90000"/>
              </a:lnSpc>
              <a:buNone/>
            </a:pPr>
            <a:endParaRPr lang="en-US" sz="2400" dirty="0"/>
          </a:p>
          <a:p>
            <a:pPr marL="0" indent="0" eaLnBrk="1" hangingPunct="1">
              <a:lnSpc>
                <a:spcPct val="90000"/>
              </a:lnSpc>
              <a:buNone/>
            </a:pPr>
            <a:r>
              <a:rPr lang="en-US" sz="2400" dirty="0">
                <a:hlinkClick r:id="rId4" action="ppaction://hlinkfile"/>
              </a:rPr>
              <a:t>Wood Dam Lady Creek September 2021.jpg</a:t>
            </a:r>
            <a:endParaRPr lang="en-US" sz="2400" dirty="0"/>
          </a:p>
          <a:p>
            <a:pPr marL="0" indent="0" eaLnBrk="1" hangingPunct="1">
              <a:lnSpc>
                <a:spcPct val="90000"/>
              </a:lnSpc>
              <a:buNone/>
            </a:pPr>
            <a:endParaRPr lang="en-US" sz="2400" dirty="0"/>
          </a:p>
          <a:p>
            <a:pPr marL="0" indent="0" eaLnBrk="1" hangingPunct="1">
              <a:lnSpc>
                <a:spcPct val="90000"/>
              </a:lnSpc>
              <a:buNone/>
            </a:pPr>
            <a:r>
              <a:rPr lang="en-US" sz="2400" dirty="0">
                <a:hlinkClick r:id="rId5" action="ppaction://hlinkfile"/>
              </a:rPr>
              <a:t>Concrete Dam Area on Lady Creek After Removal.jpg</a:t>
            </a:r>
            <a:endParaRPr lang="en-US" sz="2400" dirty="0"/>
          </a:p>
          <a:p>
            <a:pPr marL="0" indent="0" eaLnBrk="1" hangingPunct="1">
              <a:lnSpc>
                <a:spcPct val="90000"/>
              </a:lnSpc>
              <a:buNone/>
            </a:pPr>
            <a:endParaRPr lang="en-US" sz="2400" dirty="0"/>
          </a:p>
          <a:p>
            <a:pPr marL="0" indent="0" eaLnBrk="1" hangingPunct="1">
              <a:lnSpc>
                <a:spcPct val="90000"/>
              </a:lnSpc>
              <a:buNone/>
            </a:pPr>
            <a:r>
              <a:rPr lang="en-US" sz="2400" dirty="0">
                <a:hlinkClick r:id="rId6" action="ppaction://hlinkfile"/>
              </a:rPr>
              <a:t>Wood Dam Area on Lady Creek After Removal.jpg</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2021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Removing historical dams on Lady Creek</a:t>
            </a:r>
          </a:p>
          <a:p>
            <a:pPr marL="609600" indent="-609600" eaLnBrk="1" hangingPunct="1">
              <a:lnSpc>
                <a:spcPct val="90000"/>
              </a:lnSpc>
              <a:buFontTx/>
              <a:buAutoNum type="arabicPeriod"/>
            </a:pPr>
            <a:r>
              <a:rPr lang="en-US" sz="2400" dirty="0">
                <a:solidFill>
                  <a:srgbClr val="0000FF"/>
                </a:solidFill>
              </a:rPr>
              <a:t>Financial Report</a:t>
            </a:r>
          </a:p>
          <a:p>
            <a:pPr marL="1009650" lvl="1" indent="-609600" eaLnBrk="1" hangingPunct="1">
              <a:lnSpc>
                <a:spcPct val="90000"/>
              </a:lnSpc>
              <a:buFontTx/>
              <a:buAutoNum type="arabicPeriod"/>
            </a:pPr>
            <a:r>
              <a:rPr lang="en-US" sz="2000" dirty="0">
                <a:solidFill>
                  <a:srgbClr val="0000FF"/>
                </a:solidFill>
              </a:rPr>
              <a:t>Proposed increase in annual dues for 2023</a:t>
            </a:r>
          </a:p>
          <a:p>
            <a:pPr marL="1009650" lvl="1" indent="-609600" eaLnBrk="1" hangingPunct="1">
              <a:lnSpc>
                <a:spcPct val="90000"/>
              </a:lnSpc>
              <a:buFontTx/>
              <a:buAutoNum type="arabicPeriod"/>
            </a:pPr>
            <a:r>
              <a:rPr lang="en-US" sz="2000" dirty="0">
                <a:solidFill>
                  <a:srgbClr val="0000FF"/>
                </a:solidFill>
              </a:rPr>
              <a:t>Proposed paper communications fee</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Proposed changes to Bylaws</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extLst>
      <p:ext uri="{BB962C8B-B14F-4D97-AF65-F5344CB8AC3E}">
        <p14:creationId xmlns:p14="http://schemas.microsoft.com/office/powerpoint/2010/main" val="3712895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Financial Report</a:t>
            </a:r>
          </a:p>
        </p:txBody>
      </p:sp>
      <p:sp>
        <p:nvSpPr>
          <p:cNvPr id="4099" name="Rectangle 3"/>
          <p:cNvSpPr>
            <a:spLocks noGrp="1" noChangeArrowheads="1"/>
          </p:cNvSpPr>
          <p:nvPr>
            <p:ph type="body" idx="4294967295"/>
          </p:nvPr>
        </p:nvSpPr>
        <p:spPr>
          <a:xfrm>
            <a:off x="533400" y="1295400"/>
            <a:ext cx="8229600" cy="5029200"/>
          </a:xfrm>
        </p:spPr>
        <p:txBody>
          <a:bodyPr/>
          <a:lstStyle/>
          <a:p>
            <a:pPr marL="0" indent="0" eaLnBrk="1" hangingPunct="1">
              <a:lnSpc>
                <a:spcPct val="90000"/>
              </a:lnSpc>
              <a:buNone/>
            </a:pPr>
            <a:endParaRPr lang="en-US" sz="2400" dirty="0"/>
          </a:p>
          <a:p>
            <a:pPr marL="0" indent="0" eaLnBrk="1" hangingPunct="1">
              <a:lnSpc>
                <a:spcPct val="90000"/>
              </a:lnSpc>
              <a:buNone/>
            </a:pPr>
            <a:r>
              <a:rPr lang="en-US" sz="2400" dirty="0">
                <a:hlinkClick r:id="rId3" action="ppaction://hlinkfile"/>
              </a:rPr>
              <a:t>LCWS 2022 AMM Financial Report Packet.pdf</a:t>
            </a:r>
            <a:endParaRPr lang="en-US" sz="2400" dirty="0"/>
          </a:p>
          <a:p>
            <a:pPr marL="0" indent="0" eaLnBrk="1" hangingPunct="1">
              <a:lnSpc>
                <a:spcPct val="90000"/>
              </a:lnSpc>
              <a:buNone/>
            </a:pPr>
            <a:endParaRPr lang="en-US" sz="2400" dirty="0"/>
          </a:p>
          <a:p>
            <a:pPr marL="0" indent="0" eaLnBrk="1" hangingPunct="1">
              <a:lnSpc>
                <a:spcPct val="90000"/>
              </a:lnSpc>
              <a:buNone/>
            </a:pPr>
            <a:r>
              <a:rPr lang="en-US" sz="2400" b="1" dirty="0"/>
              <a:t>Motion to increase Annual Member Dues by $25 per member per year in 2023, and up to $15 per member per year in 2024</a:t>
            </a:r>
          </a:p>
          <a:p>
            <a:pPr marL="0" indent="0" eaLnBrk="1" hangingPunct="1">
              <a:lnSpc>
                <a:spcPct val="90000"/>
              </a:lnSpc>
              <a:buNone/>
            </a:pPr>
            <a:endParaRPr lang="en-US" sz="2400" dirty="0"/>
          </a:p>
          <a:p>
            <a:pPr marL="0" indent="0" eaLnBrk="1" hangingPunct="1">
              <a:lnSpc>
                <a:spcPct val="90000"/>
              </a:lnSpc>
              <a:buNone/>
            </a:pPr>
            <a:r>
              <a:rPr lang="en-US" sz="2400" b="1" dirty="0"/>
              <a:t>Motion to authorize Board of Directors to establish a paper transaction fee of no more than 10% of the Annual Dues Amount for those members who choose not to accept email communication or online bill paying methods established by LCWS</a:t>
            </a:r>
          </a:p>
        </p:txBody>
      </p:sp>
    </p:spTree>
    <p:extLst>
      <p:ext uri="{BB962C8B-B14F-4D97-AF65-F5344CB8AC3E}">
        <p14:creationId xmlns:p14="http://schemas.microsoft.com/office/powerpoint/2010/main" val="1438980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2021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Removing historical dams on Lady Creek</a:t>
            </a:r>
          </a:p>
          <a:p>
            <a:pPr marL="609600" indent="-609600" eaLnBrk="1" hangingPunct="1">
              <a:lnSpc>
                <a:spcPct val="90000"/>
              </a:lnSpc>
              <a:buFontTx/>
              <a:buAutoNum type="arabicPeriod"/>
            </a:pPr>
            <a:r>
              <a:rPr lang="en-US" sz="2400" dirty="0"/>
              <a:t>Financial Report</a:t>
            </a:r>
          </a:p>
          <a:p>
            <a:pPr marL="1009650" lvl="1" indent="-609600" eaLnBrk="1" hangingPunct="1">
              <a:lnSpc>
                <a:spcPct val="90000"/>
              </a:lnSpc>
              <a:buFontTx/>
              <a:buAutoNum type="arabicPeriod"/>
            </a:pPr>
            <a:r>
              <a:rPr lang="en-US" sz="2000" dirty="0"/>
              <a:t>Proposed increase in annual dues for 2023</a:t>
            </a:r>
          </a:p>
          <a:p>
            <a:pPr marL="1009650" lvl="1" indent="-609600" eaLnBrk="1" hangingPunct="1">
              <a:lnSpc>
                <a:spcPct val="90000"/>
              </a:lnSpc>
              <a:buFontTx/>
              <a:buAutoNum type="arabicPeriod"/>
            </a:pPr>
            <a:r>
              <a:rPr lang="en-US" sz="2000" dirty="0"/>
              <a:t>Proposed paper communications fee</a:t>
            </a:r>
          </a:p>
          <a:p>
            <a:pPr marL="609600" indent="-609600" eaLnBrk="1" hangingPunct="1">
              <a:lnSpc>
                <a:spcPct val="90000"/>
              </a:lnSpc>
              <a:buFontTx/>
              <a:buAutoNum type="arabicPeriod"/>
            </a:pPr>
            <a:r>
              <a:rPr lang="en-US" sz="2400" dirty="0">
                <a:solidFill>
                  <a:srgbClr val="0000FF"/>
                </a:solidFill>
              </a:rPr>
              <a:t>Capital Improvement Plan Update</a:t>
            </a:r>
          </a:p>
          <a:p>
            <a:pPr marL="609600" indent="-609600" eaLnBrk="1" hangingPunct="1">
              <a:lnSpc>
                <a:spcPct val="90000"/>
              </a:lnSpc>
              <a:buFontTx/>
              <a:buAutoNum type="arabicPeriod"/>
            </a:pPr>
            <a:r>
              <a:rPr lang="en-US" sz="2400" dirty="0"/>
              <a:t>Proposed changes to Bylaws</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extLst>
      <p:ext uri="{BB962C8B-B14F-4D97-AF65-F5344CB8AC3E}">
        <p14:creationId xmlns:p14="http://schemas.microsoft.com/office/powerpoint/2010/main" val="2776032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Capital Plan 2022-2025</a:t>
            </a:r>
          </a:p>
        </p:txBody>
      </p:sp>
      <p:sp>
        <p:nvSpPr>
          <p:cNvPr id="4099" name="Rectangle 3"/>
          <p:cNvSpPr>
            <a:spLocks noGrp="1" noChangeArrowheads="1"/>
          </p:cNvSpPr>
          <p:nvPr>
            <p:ph type="body" idx="4294967295"/>
          </p:nvPr>
        </p:nvSpPr>
        <p:spPr>
          <a:xfrm>
            <a:off x="533400" y="1295400"/>
            <a:ext cx="8229600" cy="5029200"/>
          </a:xfrm>
        </p:spPr>
        <p:txBody>
          <a:bodyPr/>
          <a:lstStyle/>
          <a:p>
            <a:pPr marL="0" indent="0" eaLnBrk="1" hangingPunct="1">
              <a:lnSpc>
                <a:spcPct val="90000"/>
              </a:lnSpc>
              <a:buNone/>
            </a:pPr>
            <a:r>
              <a:rPr lang="en-US" sz="2400" dirty="0">
                <a:hlinkClick r:id="rId3" action="ppaction://hlinkfile"/>
              </a:rPr>
              <a:t>..\Capital Projects and Contracts\Capital Plan 2022-2025.xlsx</a:t>
            </a:r>
            <a:endParaRPr lang="en-US" sz="2400" dirty="0">
              <a:hlinkClick r:id="rId4" action="ppaction://hlinkfile"/>
            </a:endParaRPr>
          </a:p>
        </p:txBody>
      </p:sp>
    </p:spTree>
    <p:extLst>
      <p:ext uri="{BB962C8B-B14F-4D97-AF65-F5344CB8AC3E}">
        <p14:creationId xmlns:p14="http://schemas.microsoft.com/office/powerpoint/2010/main" val="2849934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44993-3898-48AE-8558-0FC5AB6674AE}"/>
              </a:ext>
            </a:extLst>
          </p:cNvPr>
          <p:cNvSpPr>
            <a:spLocks noGrp="1"/>
          </p:cNvSpPr>
          <p:nvPr>
            <p:ph type="title"/>
          </p:nvPr>
        </p:nvSpPr>
        <p:spPr/>
        <p:txBody>
          <a:bodyPr/>
          <a:lstStyle/>
          <a:p>
            <a:r>
              <a:rPr lang="en-US" dirty="0">
                <a:solidFill>
                  <a:srgbClr val="0000FF"/>
                </a:solidFill>
              </a:rPr>
              <a:t>Revisions to 2021-2025 capital plan</a:t>
            </a:r>
            <a:r>
              <a:rPr lang="en-US" dirty="0"/>
              <a:t> </a:t>
            </a:r>
          </a:p>
        </p:txBody>
      </p:sp>
      <p:sp>
        <p:nvSpPr>
          <p:cNvPr id="3" name="Content Placeholder 2">
            <a:extLst>
              <a:ext uri="{FF2B5EF4-FFF2-40B4-BE49-F238E27FC236}">
                <a16:creationId xmlns:a16="http://schemas.microsoft.com/office/drawing/2014/main" id="{D0EFB935-0E80-4009-8A37-D9051BFB926D}"/>
              </a:ext>
            </a:extLst>
          </p:cNvPr>
          <p:cNvSpPr>
            <a:spLocks noGrp="1"/>
          </p:cNvSpPr>
          <p:nvPr>
            <p:ph idx="1"/>
          </p:nvPr>
        </p:nvSpPr>
        <p:spPr/>
        <p:txBody>
          <a:bodyPr/>
          <a:lstStyle/>
          <a:p>
            <a:r>
              <a:rPr lang="en-US" dirty="0"/>
              <a:t>In the 2021 Annual Member Meeting, the membership approved an increase in the capital assessment of $10 per member per year ($150) for 2022 thru 2025</a:t>
            </a:r>
          </a:p>
          <a:p>
            <a:pPr lvl="1"/>
            <a:r>
              <a:rPr lang="en-US" dirty="0"/>
              <a:t>In light of the increase in USFS fees, the Board elected not to implement this increase in capital assessments</a:t>
            </a:r>
          </a:p>
          <a:p>
            <a:pPr lvl="1"/>
            <a:r>
              <a:rPr lang="en-US" dirty="0"/>
              <a:t>Instead, we asked for an increase in the annual dues rate and kept the capital assessment flat</a:t>
            </a:r>
            <a:endParaRPr lang="en-US" sz="4500" b="1" dirty="0"/>
          </a:p>
          <a:p>
            <a:pPr marL="0" indent="0">
              <a:buNone/>
            </a:pPr>
            <a:endParaRPr lang="en-US" sz="4500" b="1" dirty="0"/>
          </a:p>
        </p:txBody>
      </p:sp>
    </p:spTree>
    <p:extLst>
      <p:ext uri="{BB962C8B-B14F-4D97-AF65-F5344CB8AC3E}">
        <p14:creationId xmlns:p14="http://schemas.microsoft.com/office/powerpoint/2010/main" val="2814706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2021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Removing historical dams on Lady Creek</a:t>
            </a:r>
          </a:p>
          <a:p>
            <a:pPr marL="609600" indent="-609600" eaLnBrk="1" hangingPunct="1">
              <a:lnSpc>
                <a:spcPct val="90000"/>
              </a:lnSpc>
              <a:buFontTx/>
              <a:buAutoNum type="arabicPeriod"/>
            </a:pPr>
            <a:r>
              <a:rPr lang="en-US" sz="2400" dirty="0"/>
              <a:t>Financial Report</a:t>
            </a:r>
          </a:p>
          <a:p>
            <a:pPr marL="1009650" lvl="1" indent="-609600" eaLnBrk="1" hangingPunct="1">
              <a:lnSpc>
                <a:spcPct val="90000"/>
              </a:lnSpc>
              <a:buFontTx/>
              <a:buAutoNum type="arabicPeriod"/>
            </a:pPr>
            <a:r>
              <a:rPr lang="en-US" sz="2000" dirty="0"/>
              <a:t>Proposed increase in annual dues for 2023</a:t>
            </a:r>
          </a:p>
          <a:p>
            <a:pPr marL="1009650" lvl="1" indent="-609600" eaLnBrk="1" hangingPunct="1">
              <a:lnSpc>
                <a:spcPct val="90000"/>
              </a:lnSpc>
              <a:buFontTx/>
              <a:buAutoNum type="arabicPeriod"/>
            </a:pPr>
            <a:r>
              <a:rPr lang="en-US" sz="2000" dirty="0"/>
              <a:t>Proposed paper communications fee</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solidFill>
                  <a:srgbClr val="0000FF"/>
                </a:solidFill>
              </a:rPr>
              <a:t>Proposed changes to Bylaws</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a:p>
            <a:pPr marL="609600" indent="-609600" eaLnBrk="1" hangingPunct="1">
              <a:lnSpc>
                <a:spcPct val="90000"/>
              </a:lnSpc>
              <a:buFontTx/>
              <a:buAutoNum type="arabicPeriod"/>
            </a:pPr>
            <a:endParaRPr lang="en-US" sz="2800" dirty="0"/>
          </a:p>
        </p:txBody>
      </p:sp>
    </p:spTree>
    <p:extLst>
      <p:ext uri="{BB962C8B-B14F-4D97-AF65-F5344CB8AC3E}">
        <p14:creationId xmlns:p14="http://schemas.microsoft.com/office/powerpoint/2010/main" val="1158077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Proposed Changes to Bylaws</a:t>
            </a:r>
          </a:p>
        </p:txBody>
      </p:sp>
      <p:sp>
        <p:nvSpPr>
          <p:cNvPr id="4099" name="Rectangle 3"/>
          <p:cNvSpPr>
            <a:spLocks noGrp="1" noChangeArrowheads="1"/>
          </p:cNvSpPr>
          <p:nvPr>
            <p:ph type="body" idx="4294967295"/>
          </p:nvPr>
        </p:nvSpPr>
        <p:spPr>
          <a:xfrm>
            <a:off x="533400" y="1295400"/>
            <a:ext cx="8229600" cy="5029200"/>
          </a:xfrm>
        </p:spPr>
        <p:txBody>
          <a:bodyPr/>
          <a:lstStyle/>
          <a:p>
            <a:pPr marL="0" indent="0" eaLnBrk="1" hangingPunct="1">
              <a:lnSpc>
                <a:spcPct val="90000"/>
              </a:lnSpc>
              <a:buNone/>
            </a:pPr>
            <a:r>
              <a:rPr lang="en-US" sz="2800" dirty="0">
                <a:latin typeface="Copperplate" panose="02000504000000020004" pitchFamily="2" charset="77"/>
              </a:rPr>
              <a:t>There are many routine housekeeping and clarification changes including recognition of the new billing system.  </a:t>
            </a:r>
            <a:br>
              <a:rPr lang="en-US" sz="2800" dirty="0">
                <a:latin typeface="Copperplate" panose="02000504000000020004" pitchFamily="2" charset="77"/>
              </a:rPr>
            </a:br>
            <a:br>
              <a:rPr lang="en-US" sz="2800" dirty="0">
                <a:latin typeface="Copperplate" panose="02000504000000020004" pitchFamily="2" charset="77"/>
              </a:rPr>
            </a:br>
            <a:r>
              <a:rPr lang="en-US" sz="2800" dirty="0">
                <a:latin typeface="Copperplate" panose="02000504000000020004" pitchFamily="2" charset="77"/>
              </a:rPr>
              <a:t> There are two major changes included in the proposed changes</a:t>
            </a:r>
            <a:br>
              <a:rPr lang="en-US" sz="2800" dirty="0">
                <a:latin typeface="Copperplate" panose="02000504000000020004" pitchFamily="2" charset="77"/>
              </a:rPr>
            </a:br>
            <a:r>
              <a:rPr lang="en-US" sz="2800" dirty="0">
                <a:latin typeface="Copperplate" panose="02000504000000020004" pitchFamily="2" charset="77"/>
              </a:rPr>
              <a:t> </a:t>
            </a:r>
            <a:br>
              <a:rPr lang="en-US" sz="2800" dirty="0">
                <a:latin typeface="Copperplate" panose="02000504000000020004" pitchFamily="2" charset="77"/>
              </a:rPr>
            </a:br>
            <a:r>
              <a:rPr lang="en-US" sz="2800" b="1" dirty="0">
                <a:latin typeface="Copperplate" panose="02000504000000020004" pitchFamily="2" charset="77"/>
              </a:rPr>
              <a:t>	</a:t>
            </a:r>
            <a:endParaRPr lang="en-US" sz="2800" dirty="0"/>
          </a:p>
        </p:txBody>
      </p:sp>
    </p:spTree>
    <p:extLst>
      <p:ext uri="{BB962C8B-B14F-4D97-AF65-F5344CB8AC3E}">
        <p14:creationId xmlns:p14="http://schemas.microsoft.com/office/powerpoint/2010/main" val="3526075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Proposed Changes to Bylaws</a:t>
            </a:r>
          </a:p>
        </p:txBody>
      </p:sp>
      <p:sp>
        <p:nvSpPr>
          <p:cNvPr id="4099" name="Rectangle 3"/>
          <p:cNvSpPr>
            <a:spLocks noGrp="1" noChangeArrowheads="1"/>
          </p:cNvSpPr>
          <p:nvPr>
            <p:ph type="body" idx="4294967295"/>
          </p:nvPr>
        </p:nvSpPr>
        <p:spPr>
          <a:xfrm>
            <a:off x="533400" y="1295400"/>
            <a:ext cx="8229600" cy="5029200"/>
          </a:xfrm>
        </p:spPr>
        <p:txBody>
          <a:bodyPr/>
          <a:lstStyle/>
          <a:p>
            <a:pPr marL="0" indent="0" eaLnBrk="1" hangingPunct="1">
              <a:lnSpc>
                <a:spcPct val="90000"/>
              </a:lnSpc>
              <a:buNone/>
            </a:pPr>
            <a:r>
              <a:rPr lang="en-US" sz="2200" b="1" dirty="0">
                <a:latin typeface="Copperplate" panose="02000504000000020004" pitchFamily="2" charset="77"/>
              </a:rPr>
              <a:t>	Addition of a Member Representative.</a:t>
            </a:r>
            <a:r>
              <a:rPr lang="en-US" sz="2200" dirty="0">
                <a:latin typeface="Copperplate" panose="02000504000000020004" pitchFamily="2" charset="77"/>
              </a:rPr>
              <a:t>  This new section allows a cabin permit holder to appoint someone to represent their interests to the system.  It also allows member representatives to serve on the board.  These representatives must be appointed by cabin permit holders in writing on a form we will post on our web site.  This keeps us from having to evaluate potential conflicting claims of relatives or friends of cabin owners.  Member Representatives may run for the board but not exceed more than a third of total board membership.  This is to keep the focus on actual cabin owners.</a:t>
            </a:r>
            <a:br>
              <a:rPr lang="en-US" sz="2200" dirty="0">
                <a:latin typeface="Copperplate" panose="02000504000000020004" pitchFamily="2" charset="77"/>
              </a:rPr>
            </a:br>
            <a:r>
              <a:rPr lang="en-US" sz="2200" dirty="0">
                <a:latin typeface="Copperplate" panose="02000504000000020004" pitchFamily="2" charset="77"/>
              </a:rPr>
              <a:t> </a:t>
            </a:r>
            <a:br>
              <a:rPr lang="en-US" sz="2200" dirty="0">
                <a:latin typeface="Copperplate" panose="02000504000000020004" pitchFamily="2" charset="77"/>
              </a:rPr>
            </a:br>
            <a:r>
              <a:rPr lang="en-US" sz="2200" dirty="0">
                <a:latin typeface="Copperplate" panose="02000504000000020004" pitchFamily="2" charset="77"/>
              </a:rPr>
              <a:t>	</a:t>
            </a:r>
            <a:r>
              <a:rPr lang="en-US" sz="2200" b="1" dirty="0">
                <a:latin typeface="Copperplate" panose="02000504000000020004" pitchFamily="2" charset="77"/>
              </a:rPr>
              <a:t>Sale or Merger of System</a:t>
            </a:r>
            <a:r>
              <a:rPr lang="en-US" sz="2200" dirty="0">
                <a:latin typeface="Copperplate" panose="02000504000000020004" pitchFamily="2" charset="77"/>
              </a:rPr>
              <a:t>.  This new section requires a majority vote of all members for any proposal of sale or merger to be approved.  This requirement is to protect the assets of the system from the actions of just a few board members.</a:t>
            </a:r>
            <a:br>
              <a:rPr lang="en-US" sz="2200" dirty="0">
                <a:latin typeface="Copperplate" panose="02000504000000020004" pitchFamily="2" charset="77"/>
              </a:rPr>
            </a:br>
            <a:endParaRPr lang="en-US" sz="2800" dirty="0"/>
          </a:p>
          <a:p>
            <a:pPr marL="0" indent="0" eaLnBrk="1" hangingPunct="1">
              <a:lnSpc>
                <a:spcPct val="90000"/>
              </a:lnSpc>
              <a:buNone/>
            </a:pPr>
            <a:endParaRPr lang="en-US" sz="2800" dirty="0"/>
          </a:p>
        </p:txBody>
      </p:sp>
    </p:spTree>
    <p:extLst>
      <p:ext uri="{BB962C8B-B14F-4D97-AF65-F5344CB8AC3E}">
        <p14:creationId xmlns:p14="http://schemas.microsoft.com/office/powerpoint/2010/main" val="1738523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Proposed Changes to Bylaws</a:t>
            </a:r>
          </a:p>
        </p:txBody>
      </p:sp>
      <p:sp>
        <p:nvSpPr>
          <p:cNvPr id="4099" name="Rectangle 3"/>
          <p:cNvSpPr>
            <a:spLocks noGrp="1" noChangeArrowheads="1"/>
          </p:cNvSpPr>
          <p:nvPr>
            <p:ph type="body" idx="4294967295"/>
          </p:nvPr>
        </p:nvSpPr>
        <p:spPr>
          <a:xfrm>
            <a:off x="533400" y="1295400"/>
            <a:ext cx="8229600" cy="5029200"/>
          </a:xfrm>
        </p:spPr>
        <p:txBody>
          <a:bodyPr/>
          <a:lstStyle/>
          <a:p>
            <a:pPr marL="0" indent="0" eaLnBrk="1" hangingPunct="1">
              <a:lnSpc>
                <a:spcPct val="90000"/>
              </a:lnSpc>
              <a:buNone/>
            </a:pPr>
            <a:r>
              <a:rPr lang="en-US" sz="2800" dirty="0"/>
              <a:t>Motion to approve changes to Bylaws as presented</a:t>
            </a:r>
          </a:p>
          <a:p>
            <a:pPr marL="0" indent="0" eaLnBrk="1" hangingPunct="1">
              <a:lnSpc>
                <a:spcPct val="90000"/>
              </a:lnSpc>
              <a:buNone/>
            </a:pPr>
            <a:endParaRPr lang="en-US" sz="2800" dirty="0"/>
          </a:p>
          <a:p>
            <a:pPr marL="0" indent="0" eaLnBrk="1" hangingPunct="1">
              <a:lnSpc>
                <a:spcPct val="90000"/>
              </a:lnSpc>
              <a:buNone/>
            </a:pPr>
            <a:endParaRPr lang="en-US" sz="2800" dirty="0"/>
          </a:p>
          <a:p>
            <a:pPr marL="0" indent="0" eaLnBrk="1" hangingPunct="1">
              <a:lnSpc>
                <a:spcPct val="90000"/>
              </a:lnSpc>
              <a:buNone/>
            </a:pPr>
            <a:r>
              <a:rPr lang="en-US" sz="2800" dirty="0">
                <a:hlinkClick r:id="rId3" action="ppaction://hlinkfile"/>
              </a:rPr>
              <a:t>..\Bylaws and Policies\Proposed Revised LCWS bylaws 8-15-22.doc</a:t>
            </a:r>
            <a:endParaRPr lang="en-US" sz="2800" dirty="0"/>
          </a:p>
        </p:txBody>
      </p:sp>
    </p:spTree>
    <p:extLst>
      <p:ext uri="{BB962C8B-B14F-4D97-AF65-F5344CB8AC3E}">
        <p14:creationId xmlns:p14="http://schemas.microsoft.com/office/powerpoint/2010/main" val="29892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pPr eaLnBrk="1" hangingPunct="1"/>
            <a:r>
              <a:rPr lang="en-US" dirty="0">
                <a:solidFill>
                  <a:srgbClr val="0000FF"/>
                </a:solidFill>
              </a:rPr>
              <a:t>Logistics of this Virtual Meeting</a:t>
            </a:r>
          </a:p>
        </p:txBody>
      </p:sp>
      <p:sp>
        <p:nvSpPr>
          <p:cNvPr id="3075" name="Rectangle 3"/>
          <p:cNvSpPr>
            <a:spLocks noGrp="1" noChangeArrowheads="1"/>
          </p:cNvSpPr>
          <p:nvPr>
            <p:ph type="body" idx="4294967295"/>
          </p:nvPr>
        </p:nvSpPr>
        <p:spPr/>
        <p:txBody>
          <a:bodyPr/>
          <a:lstStyle/>
          <a:p>
            <a:pPr eaLnBrk="1" hangingPunct="1"/>
            <a:r>
              <a:rPr lang="en-US" sz="2800" b="1" dirty="0">
                <a:solidFill>
                  <a:srgbClr val="FF0000"/>
                </a:solidFill>
              </a:rPr>
              <a:t>To avoid background noise, please place your microphone on mute until you need to speak.</a:t>
            </a:r>
          </a:p>
          <a:p>
            <a:pPr eaLnBrk="1" hangingPunct="1"/>
            <a:r>
              <a:rPr lang="en-US" sz="2800" dirty="0"/>
              <a:t>Thank you to Board Member and Treasurer Adam </a:t>
            </a:r>
            <a:r>
              <a:rPr lang="en-US" sz="2800" dirty="0" err="1"/>
              <a:t>Abplanalp</a:t>
            </a:r>
            <a:r>
              <a:rPr lang="en-US" sz="2800" dirty="0"/>
              <a:t> for setting up this Zoom meeting</a:t>
            </a:r>
          </a:p>
          <a:p>
            <a:pPr eaLnBrk="1" hangingPunct="1"/>
            <a:r>
              <a:rPr lang="en-US" sz="2800" dirty="0"/>
              <a:t>Adam will explain how to ask a question and how to vote</a:t>
            </a:r>
          </a:p>
        </p:txBody>
      </p:sp>
    </p:spTree>
    <p:extLst>
      <p:ext uri="{BB962C8B-B14F-4D97-AF65-F5344CB8AC3E}">
        <p14:creationId xmlns:p14="http://schemas.microsoft.com/office/powerpoint/2010/main" val="3913043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2021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Removing historical dams on Lady Creek</a:t>
            </a:r>
          </a:p>
          <a:p>
            <a:pPr marL="609600" indent="-609600" eaLnBrk="1" hangingPunct="1">
              <a:lnSpc>
                <a:spcPct val="90000"/>
              </a:lnSpc>
              <a:buFontTx/>
              <a:buAutoNum type="arabicPeriod"/>
            </a:pPr>
            <a:r>
              <a:rPr lang="en-US" sz="2400" dirty="0"/>
              <a:t>Financial Report</a:t>
            </a:r>
          </a:p>
          <a:p>
            <a:pPr marL="1009650" lvl="1" indent="-609600" eaLnBrk="1" hangingPunct="1">
              <a:lnSpc>
                <a:spcPct val="90000"/>
              </a:lnSpc>
              <a:buFontTx/>
              <a:buAutoNum type="arabicPeriod"/>
            </a:pPr>
            <a:r>
              <a:rPr lang="en-US" sz="2000" dirty="0"/>
              <a:t>Proposed increase in annual dues for 2023</a:t>
            </a:r>
          </a:p>
          <a:p>
            <a:pPr marL="1009650" lvl="1" indent="-609600" eaLnBrk="1" hangingPunct="1">
              <a:lnSpc>
                <a:spcPct val="90000"/>
              </a:lnSpc>
              <a:buFontTx/>
              <a:buAutoNum type="arabicPeriod"/>
            </a:pPr>
            <a:r>
              <a:rPr lang="en-US" sz="2000" dirty="0"/>
              <a:t>Proposed paper communications fee</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Proposed changes to Bylaws</a:t>
            </a:r>
          </a:p>
          <a:p>
            <a:pPr marL="609600" indent="-609600" eaLnBrk="1" hangingPunct="1">
              <a:lnSpc>
                <a:spcPct val="90000"/>
              </a:lnSpc>
              <a:buFontTx/>
              <a:buAutoNum type="arabicPeriod"/>
            </a:pPr>
            <a:r>
              <a:rPr lang="en-US" sz="2400" dirty="0">
                <a:solidFill>
                  <a:srgbClr val="0000FF"/>
                </a:solidFill>
              </a:rPr>
              <a:t>Election of Directors to the Board</a:t>
            </a:r>
          </a:p>
          <a:p>
            <a:pPr marL="609600" indent="-609600" eaLnBrk="1" hangingPunct="1">
              <a:lnSpc>
                <a:spcPct val="90000"/>
              </a:lnSpc>
              <a:buFontTx/>
              <a:buAutoNum type="arabicPeriod"/>
            </a:pPr>
            <a:r>
              <a:rPr lang="en-US" sz="2400" dirty="0"/>
              <a:t>Question and Answer Session</a:t>
            </a:r>
            <a:endParaRPr lang="en-US" sz="2800" dirty="0"/>
          </a:p>
          <a:p>
            <a:pPr marL="609600" indent="-609600" eaLnBrk="1" hangingPunct="1">
              <a:lnSpc>
                <a:spcPct val="90000"/>
              </a:lnSpc>
              <a:buFontTx/>
              <a:buAutoNum type="arabicPeriod"/>
            </a:pPr>
            <a:endParaRPr lang="en-US" sz="2800" dirty="0"/>
          </a:p>
        </p:txBody>
      </p:sp>
    </p:spTree>
    <p:extLst>
      <p:ext uri="{BB962C8B-B14F-4D97-AF65-F5344CB8AC3E}">
        <p14:creationId xmlns:p14="http://schemas.microsoft.com/office/powerpoint/2010/main" val="3956702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US" dirty="0">
                <a:solidFill>
                  <a:srgbClr val="0000FF"/>
                </a:solidFill>
              </a:rPr>
              <a:t>Election of Directors</a:t>
            </a:r>
          </a:p>
        </p:txBody>
      </p:sp>
      <p:sp>
        <p:nvSpPr>
          <p:cNvPr id="29699" name="Rectangle 3"/>
          <p:cNvSpPr>
            <a:spLocks noGrp="1" noChangeArrowheads="1"/>
          </p:cNvSpPr>
          <p:nvPr>
            <p:ph type="body" idx="4294967295"/>
          </p:nvPr>
        </p:nvSpPr>
        <p:spPr/>
        <p:txBody>
          <a:bodyPr/>
          <a:lstStyle/>
          <a:p>
            <a:pPr eaLnBrk="1" hangingPunct="1"/>
            <a:r>
              <a:rPr lang="en-US" sz="2400" dirty="0"/>
              <a:t>The Board of Directors consists of up to 9 volunteer members, each serving a three-year term on a staggered basis. Every year 3 terms expire.</a:t>
            </a:r>
          </a:p>
          <a:p>
            <a:pPr eaLnBrk="1" hangingPunct="1"/>
            <a:r>
              <a:rPr lang="en-US" sz="2400" dirty="0"/>
              <a:t>We have up to 4 positions to elect;</a:t>
            </a:r>
          </a:p>
          <a:p>
            <a:pPr lvl="1" eaLnBrk="1" hangingPunct="1"/>
            <a:r>
              <a:rPr lang="en-US" sz="2400" dirty="0"/>
              <a:t>1 Director is standing for re-election, </a:t>
            </a:r>
          </a:p>
          <a:p>
            <a:pPr lvl="1" eaLnBrk="1" hangingPunct="1"/>
            <a:r>
              <a:rPr lang="en-US" sz="2400" dirty="0"/>
              <a:t>1 Director is resigning (term 2021-2024), and</a:t>
            </a:r>
          </a:p>
          <a:p>
            <a:pPr lvl="1" eaLnBrk="1" hangingPunct="1"/>
            <a:r>
              <a:rPr lang="en-US" sz="2400" dirty="0"/>
              <a:t>We have 2 prior vacancies (terms 2022-2025).</a:t>
            </a:r>
          </a:p>
          <a:p>
            <a:pPr eaLnBrk="1" hangingPunct="1"/>
            <a:r>
              <a:rPr lang="en-US" sz="2400" dirty="0"/>
              <a:t>Members elect the Directors at the Annual meeting to serve the terms as specified.</a:t>
            </a:r>
          </a:p>
          <a:p>
            <a:pPr eaLnBrk="1" hangingPunct="1"/>
            <a:r>
              <a:rPr lang="en-US" sz="2400" dirty="0"/>
              <a:t>The Board wishes to thank Tom Feely for his service on the Board from 2020-2022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US" sz="4000" dirty="0">
                <a:solidFill>
                  <a:srgbClr val="0000FF"/>
                </a:solidFill>
              </a:rPr>
              <a:t>Nominations for Board of Directors</a:t>
            </a:r>
          </a:p>
        </p:txBody>
      </p:sp>
      <p:sp>
        <p:nvSpPr>
          <p:cNvPr id="29699" name="Rectangle 3"/>
          <p:cNvSpPr>
            <a:spLocks noGrp="1" noChangeArrowheads="1"/>
          </p:cNvSpPr>
          <p:nvPr>
            <p:ph type="body" idx="4294967295"/>
          </p:nvPr>
        </p:nvSpPr>
        <p:spPr/>
        <p:txBody>
          <a:bodyPr/>
          <a:lstStyle/>
          <a:p>
            <a:pPr eaLnBrk="1" hangingPunct="1"/>
            <a:r>
              <a:rPr lang="en-US" sz="2800" dirty="0"/>
              <a:t>1 Nominee to continue on the Board:</a:t>
            </a:r>
          </a:p>
          <a:p>
            <a:pPr lvl="1" eaLnBrk="1" hangingPunct="1"/>
            <a:r>
              <a:rPr lang="en-US" dirty="0"/>
              <a:t>Doug Hartley is nominated for a 3-year term</a:t>
            </a:r>
          </a:p>
          <a:p>
            <a:pPr eaLnBrk="1" hangingPunct="1"/>
            <a:r>
              <a:rPr lang="en-US" dirty="0"/>
              <a:t>Nominees to fill vacant position(s)</a:t>
            </a:r>
          </a:p>
          <a:p>
            <a:pPr lvl="1" eaLnBrk="1" hangingPunct="1"/>
            <a:r>
              <a:rPr lang="en-US" dirty="0"/>
              <a:t>Vacancy 1 to serve 2022-2025</a:t>
            </a:r>
          </a:p>
          <a:p>
            <a:pPr lvl="1" eaLnBrk="1" hangingPunct="1"/>
            <a:r>
              <a:rPr lang="en-US" dirty="0"/>
              <a:t>Vacancy 2 to serve 2022-2025</a:t>
            </a:r>
          </a:p>
          <a:p>
            <a:pPr lvl="1" eaLnBrk="1" hangingPunct="1"/>
            <a:r>
              <a:rPr lang="en-US" dirty="0"/>
              <a:t>Vacancy 3 to serve thru 2024</a:t>
            </a:r>
          </a:p>
        </p:txBody>
      </p:sp>
    </p:spTree>
    <p:extLst>
      <p:ext uri="{BB962C8B-B14F-4D97-AF65-F5344CB8AC3E}">
        <p14:creationId xmlns:p14="http://schemas.microsoft.com/office/powerpoint/2010/main" val="2419199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US" sz="4000" dirty="0">
                <a:solidFill>
                  <a:srgbClr val="0000FF"/>
                </a:solidFill>
              </a:rPr>
              <a:t>Nominations for Board of Directors</a:t>
            </a:r>
          </a:p>
        </p:txBody>
      </p:sp>
      <p:sp>
        <p:nvSpPr>
          <p:cNvPr id="29699" name="Rectangle 3"/>
          <p:cNvSpPr>
            <a:spLocks noGrp="1" noChangeArrowheads="1"/>
          </p:cNvSpPr>
          <p:nvPr>
            <p:ph type="body" idx="4294967295"/>
          </p:nvPr>
        </p:nvSpPr>
        <p:spPr/>
        <p:txBody>
          <a:bodyPr/>
          <a:lstStyle/>
          <a:p>
            <a:pPr eaLnBrk="1" hangingPunct="1"/>
            <a:r>
              <a:rPr lang="en-US" sz="2400" dirty="0"/>
              <a:t>We have 1 nominee submitted in advance for the 4 open Board positions. Nominations can also be made at this time. Are there any additional nominations?</a:t>
            </a:r>
          </a:p>
        </p:txBody>
      </p:sp>
    </p:spTree>
    <p:extLst>
      <p:ext uri="{BB962C8B-B14F-4D97-AF65-F5344CB8AC3E}">
        <p14:creationId xmlns:p14="http://schemas.microsoft.com/office/powerpoint/2010/main" val="56884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eaLnBrk="1" hangingPunct="1"/>
            <a:r>
              <a:rPr lang="en-US">
                <a:solidFill>
                  <a:srgbClr val="0000FF"/>
                </a:solidFill>
              </a:rPr>
              <a:t>Election of Directors</a:t>
            </a:r>
          </a:p>
        </p:txBody>
      </p:sp>
      <p:sp>
        <p:nvSpPr>
          <p:cNvPr id="31747" name="Rectangle 3"/>
          <p:cNvSpPr>
            <a:spLocks noGrp="1" noChangeArrowheads="1"/>
          </p:cNvSpPr>
          <p:nvPr>
            <p:ph type="body" idx="4294967295"/>
          </p:nvPr>
        </p:nvSpPr>
        <p:spPr/>
        <p:txBody>
          <a:bodyPr/>
          <a:lstStyle/>
          <a:p>
            <a:pPr eaLnBrk="1" hangingPunct="1"/>
            <a:r>
              <a:rPr lang="en-US" sz="2800" dirty="0"/>
              <a:t>Introduction of new nominees:</a:t>
            </a:r>
          </a:p>
          <a:p>
            <a:pPr lvl="1" eaLnBrk="1" hangingPunct="1"/>
            <a:r>
              <a:rPr lang="en-US" dirty="0"/>
              <a:t>Name</a:t>
            </a:r>
          </a:p>
          <a:p>
            <a:pPr lvl="1" eaLnBrk="1" hangingPunct="1"/>
            <a:r>
              <a:rPr lang="en-US" dirty="0"/>
              <a:t>Cabin location and years ownership</a:t>
            </a:r>
          </a:p>
          <a:p>
            <a:pPr lvl="1" eaLnBrk="1" hangingPunct="1"/>
            <a:r>
              <a:rPr lang="en-US" dirty="0"/>
              <a:t>Background/vocation</a:t>
            </a:r>
          </a:p>
          <a:p>
            <a:pPr lvl="1" eaLnBrk="1" hangingPunct="1"/>
            <a:r>
              <a:rPr lang="en-US" dirty="0"/>
              <a:t>Prior service on LCWS or other Boards?</a:t>
            </a:r>
          </a:p>
          <a:p>
            <a:pPr lvl="1" eaLnBrk="1" hangingPunct="1"/>
            <a:r>
              <a:rPr lang="en-US" dirty="0"/>
              <a:t>Reason(s) for wanting to serve on Board</a:t>
            </a:r>
          </a:p>
          <a:p>
            <a:pPr eaLnBrk="1" hangingPunct="1"/>
            <a:endParaRPr lang="en-US" sz="2800" dirty="0"/>
          </a:p>
          <a:p>
            <a:pPr eaLnBrk="1" hangingPunct="1"/>
            <a:r>
              <a:rPr lang="en-US" sz="2800" dirty="0"/>
              <a:t>Election of new Directors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2021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Removing historical dams on Lady Creek</a:t>
            </a:r>
          </a:p>
          <a:p>
            <a:pPr marL="609600" indent="-609600" eaLnBrk="1" hangingPunct="1">
              <a:lnSpc>
                <a:spcPct val="90000"/>
              </a:lnSpc>
              <a:buFontTx/>
              <a:buAutoNum type="arabicPeriod"/>
            </a:pPr>
            <a:r>
              <a:rPr lang="en-US" sz="2400" dirty="0"/>
              <a:t>Financial Report</a:t>
            </a:r>
          </a:p>
          <a:p>
            <a:pPr marL="1009650" lvl="1" indent="-609600" eaLnBrk="1" hangingPunct="1">
              <a:lnSpc>
                <a:spcPct val="90000"/>
              </a:lnSpc>
              <a:buFontTx/>
              <a:buAutoNum type="arabicPeriod"/>
            </a:pPr>
            <a:r>
              <a:rPr lang="en-US" sz="2000" dirty="0"/>
              <a:t>Proposed increase in annual dues for 2023</a:t>
            </a:r>
          </a:p>
          <a:p>
            <a:pPr marL="1009650" lvl="1" indent="-609600" eaLnBrk="1" hangingPunct="1">
              <a:lnSpc>
                <a:spcPct val="90000"/>
              </a:lnSpc>
              <a:buFontTx/>
              <a:buAutoNum type="arabicPeriod"/>
            </a:pPr>
            <a:r>
              <a:rPr lang="en-US" sz="2000" dirty="0"/>
              <a:t>Proposed paper communications fee</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Proposed changes to Bylaws</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solidFill>
                  <a:srgbClr val="0000FF"/>
                </a:solidFill>
              </a:rPr>
              <a:t>Question and Answer Session</a:t>
            </a:r>
            <a:endParaRPr lang="en-US" sz="2800" dirty="0">
              <a:solidFill>
                <a:srgbClr val="0000FF"/>
              </a:solidFill>
            </a:endParaRPr>
          </a:p>
        </p:txBody>
      </p:sp>
    </p:spTree>
    <p:extLst>
      <p:ext uri="{BB962C8B-B14F-4D97-AF65-F5344CB8AC3E}">
        <p14:creationId xmlns:p14="http://schemas.microsoft.com/office/powerpoint/2010/main" val="12980513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44993-3898-48AE-8558-0FC5AB6674AE}"/>
              </a:ext>
            </a:extLst>
          </p:cNvPr>
          <p:cNvSpPr>
            <a:spLocks noGrp="1"/>
          </p:cNvSpPr>
          <p:nvPr>
            <p:ph type="title"/>
          </p:nvPr>
        </p:nvSpPr>
        <p:spPr/>
        <p:txBody>
          <a:bodyPr/>
          <a:lstStyle/>
          <a:p>
            <a:r>
              <a:rPr lang="en-US" dirty="0">
                <a:solidFill>
                  <a:srgbClr val="0000FF"/>
                </a:solidFill>
              </a:rPr>
              <a:t>Questions or Comments?</a:t>
            </a:r>
            <a:r>
              <a:rPr lang="en-US" dirty="0"/>
              <a:t> </a:t>
            </a:r>
          </a:p>
        </p:txBody>
      </p:sp>
      <p:sp>
        <p:nvSpPr>
          <p:cNvPr id="3" name="Content Placeholder 2">
            <a:extLst>
              <a:ext uri="{FF2B5EF4-FFF2-40B4-BE49-F238E27FC236}">
                <a16:creationId xmlns:a16="http://schemas.microsoft.com/office/drawing/2014/main" id="{D0EFB935-0E80-4009-8A37-D9051BFB926D}"/>
              </a:ext>
            </a:extLst>
          </p:cNvPr>
          <p:cNvSpPr>
            <a:spLocks noGrp="1"/>
          </p:cNvSpPr>
          <p:nvPr>
            <p:ph idx="1"/>
          </p:nvPr>
        </p:nvSpPr>
        <p:spPr/>
        <p:txBody>
          <a:bodyPr/>
          <a:lstStyle/>
          <a:p>
            <a:endParaRPr lang="en-US" dirty="0"/>
          </a:p>
          <a:p>
            <a:endParaRPr lang="en-US" dirty="0"/>
          </a:p>
          <a:p>
            <a:pPr marL="0" indent="0">
              <a:buNone/>
            </a:pPr>
            <a:endParaRPr lang="en-US" sz="4500" b="1" dirty="0"/>
          </a:p>
          <a:p>
            <a:pPr marL="0" indent="0">
              <a:buNone/>
            </a:pPr>
            <a:endParaRPr lang="en-US" sz="4500" b="1" dirty="0"/>
          </a:p>
        </p:txBody>
      </p:sp>
    </p:spTree>
    <p:extLst>
      <p:ext uri="{BB962C8B-B14F-4D97-AF65-F5344CB8AC3E}">
        <p14:creationId xmlns:p14="http://schemas.microsoft.com/office/powerpoint/2010/main" val="4093838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2021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Removing historical dams on Lady Creek</a:t>
            </a:r>
          </a:p>
          <a:p>
            <a:pPr marL="609600" indent="-609600" eaLnBrk="1" hangingPunct="1">
              <a:lnSpc>
                <a:spcPct val="90000"/>
              </a:lnSpc>
              <a:buFontTx/>
              <a:buAutoNum type="arabicPeriod"/>
            </a:pPr>
            <a:r>
              <a:rPr lang="en-US" sz="2400" dirty="0"/>
              <a:t>Financial Report</a:t>
            </a:r>
          </a:p>
          <a:p>
            <a:pPr marL="1009650" lvl="1" indent="-609600" eaLnBrk="1" hangingPunct="1">
              <a:lnSpc>
                <a:spcPct val="90000"/>
              </a:lnSpc>
              <a:buFontTx/>
              <a:buAutoNum type="arabicPeriod"/>
            </a:pPr>
            <a:r>
              <a:rPr lang="en-US" sz="2000" dirty="0"/>
              <a:t>Proposed increase in annual dues for 2023</a:t>
            </a:r>
          </a:p>
          <a:p>
            <a:pPr marL="1009650" lvl="1" indent="-609600" eaLnBrk="1" hangingPunct="1">
              <a:lnSpc>
                <a:spcPct val="90000"/>
              </a:lnSpc>
              <a:buFontTx/>
              <a:buAutoNum type="arabicPeriod"/>
            </a:pPr>
            <a:r>
              <a:rPr lang="en-US" sz="2000" dirty="0"/>
              <a:t>Proposed paper communications fee</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Proposed changes to Bylaws</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457200" y="304800"/>
            <a:ext cx="8229600" cy="1143000"/>
          </a:xfrm>
        </p:spPr>
        <p:txBody>
          <a:bodyPr/>
          <a:lstStyle/>
          <a:p>
            <a:pPr eaLnBrk="1" hangingPunct="1"/>
            <a:r>
              <a:rPr lang="en-US">
                <a:solidFill>
                  <a:srgbClr val="0000FF"/>
                </a:solidFill>
              </a:rPr>
              <a:t>Introductions</a:t>
            </a:r>
            <a:endParaRPr lang="en-US" sz="3200">
              <a:solidFill>
                <a:srgbClr val="0000FF"/>
              </a:solidFill>
            </a:endParaRPr>
          </a:p>
        </p:txBody>
      </p:sp>
      <p:sp>
        <p:nvSpPr>
          <p:cNvPr id="5123" name="Rectangle 3"/>
          <p:cNvSpPr>
            <a:spLocks noGrp="1" noChangeArrowheads="1"/>
          </p:cNvSpPr>
          <p:nvPr>
            <p:ph type="body" idx="4294967295"/>
          </p:nvPr>
        </p:nvSpPr>
        <p:spPr/>
        <p:txBody>
          <a:bodyPr/>
          <a:lstStyle/>
          <a:p>
            <a:pPr eaLnBrk="1" hangingPunct="1"/>
            <a:r>
              <a:rPr lang="en-US" sz="2800" dirty="0"/>
              <a:t>Board consists of volunteers from the membership; all are cabin owners</a:t>
            </a:r>
          </a:p>
          <a:p>
            <a:pPr eaLnBrk="1" hangingPunct="1"/>
            <a:r>
              <a:rPr lang="en-US" sz="2800" dirty="0"/>
              <a:t>Each Board member will introduce themselves</a:t>
            </a:r>
          </a:p>
          <a:p>
            <a:pPr lvl="1" eaLnBrk="1" hangingPunct="1"/>
            <a:r>
              <a:rPr lang="en-US" sz="2400" dirty="0"/>
              <a:t>Name and current position with LCWS</a:t>
            </a:r>
          </a:p>
          <a:p>
            <a:pPr lvl="1" eaLnBrk="1" hangingPunct="1"/>
            <a:r>
              <a:rPr lang="en-US" sz="2400" dirty="0"/>
              <a:t>Length of time on LCWS Board</a:t>
            </a:r>
          </a:p>
          <a:p>
            <a:pPr lvl="1" eaLnBrk="1" hangingPunct="1"/>
            <a:r>
              <a:rPr lang="en-US" sz="2400" dirty="0"/>
              <a:t>Vocation or background</a:t>
            </a:r>
          </a:p>
          <a:p>
            <a:pPr lvl="1" eaLnBrk="1" hangingPunct="1"/>
            <a:r>
              <a:rPr lang="en-US" sz="2400" dirty="0"/>
              <a:t>Cabin location</a:t>
            </a:r>
          </a:p>
          <a:p>
            <a:pPr lvl="1" eaLnBrk="1" hangingPunct="1"/>
            <a:r>
              <a:rPr lang="en-US" sz="2400" dirty="0"/>
              <a:t>Length of time with cabin</a:t>
            </a:r>
          </a:p>
          <a:p>
            <a:pPr eaLnBrk="1" hangingPunct="1"/>
            <a:r>
              <a:rPr lang="en-US" sz="2800" dirty="0"/>
              <a:t>We are looking for new Board Members!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Water Master David Jacob</a:t>
            </a:r>
          </a:p>
        </p:txBody>
      </p:sp>
      <p:sp>
        <p:nvSpPr>
          <p:cNvPr id="4099" name="Rectangle 3"/>
          <p:cNvSpPr>
            <a:spLocks noGrp="1" noChangeArrowheads="1"/>
          </p:cNvSpPr>
          <p:nvPr>
            <p:ph type="body" idx="4294967295"/>
          </p:nvPr>
        </p:nvSpPr>
        <p:spPr>
          <a:xfrm>
            <a:off x="533400" y="1295400"/>
            <a:ext cx="8229600" cy="5029200"/>
          </a:xfrm>
        </p:spPr>
        <p:txBody>
          <a:bodyPr/>
          <a:lstStyle/>
          <a:p>
            <a:pPr eaLnBrk="1" hangingPunct="1">
              <a:lnSpc>
                <a:spcPct val="90000"/>
              </a:lnSpc>
            </a:pPr>
            <a:r>
              <a:rPr lang="en-US" sz="2800" dirty="0"/>
              <a:t>David has been Water Master of LCWS since Fall 2007. He is an engineer by training.</a:t>
            </a:r>
          </a:p>
          <a:p>
            <a:pPr eaLnBrk="1" hangingPunct="1">
              <a:lnSpc>
                <a:spcPct val="90000"/>
              </a:lnSpc>
            </a:pPr>
            <a:r>
              <a:rPr lang="en-US" sz="2800" dirty="0"/>
              <a:t>During his stewardship, we have dramatically improved our system</a:t>
            </a:r>
          </a:p>
          <a:p>
            <a:pPr lvl="1" eaLnBrk="1" hangingPunct="1">
              <a:lnSpc>
                <a:spcPct val="90000"/>
              </a:lnSpc>
            </a:pPr>
            <a:r>
              <a:rPr lang="en-US" sz="2400" dirty="0"/>
              <a:t>Chronic out-of-service conditions eliminated</a:t>
            </a:r>
          </a:p>
          <a:p>
            <a:pPr lvl="1" eaLnBrk="1" hangingPunct="1">
              <a:lnSpc>
                <a:spcPct val="90000"/>
              </a:lnSpc>
            </a:pPr>
            <a:r>
              <a:rPr lang="en-US" sz="2400" dirty="0"/>
              <a:t>Water flows dramatically reduced</a:t>
            </a:r>
          </a:p>
          <a:p>
            <a:pPr lvl="1" eaLnBrk="1" hangingPunct="1">
              <a:lnSpc>
                <a:spcPct val="90000"/>
              </a:lnSpc>
            </a:pPr>
            <a:r>
              <a:rPr lang="en-US" sz="2400" dirty="0"/>
              <a:t>Mainline replacement program re-invigorated</a:t>
            </a:r>
          </a:p>
          <a:p>
            <a:pPr lvl="1" eaLnBrk="1" hangingPunct="1">
              <a:lnSpc>
                <a:spcPct val="90000"/>
              </a:lnSpc>
            </a:pPr>
            <a:r>
              <a:rPr lang="en-US" sz="2400" dirty="0"/>
              <a:t>All system improvements done to proper defined standards</a:t>
            </a:r>
          </a:p>
          <a:p>
            <a:pPr eaLnBrk="1" hangingPunct="1">
              <a:lnSpc>
                <a:spcPct val="90000"/>
              </a:lnSpc>
            </a:pPr>
            <a:r>
              <a:rPr lang="en-US" sz="2800" dirty="0"/>
              <a:t>David is also the water master of several other water systems in the Mount Hood area</a:t>
            </a:r>
          </a:p>
        </p:txBody>
      </p:sp>
    </p:spTree>
    <p:extLst>
      <p:ext uri="{BB962C8B-B14F-4D97-AF65-F5344CB8AC3E}">
        <p14:creationId xmlns:p14="http://schemas.microsoft.com/office/powerpoint/2010/main" val="2341251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solidFill>
                  <a:srgbClr val="0000FF"/>
                </a:solidFill>
              </a:rPr>
              <a:t>Approval of 2021 Annual Meeting Minutes</a:t>
            </a:r>
          </a:p>
          <a:p>
            <a:pPr marL="609600" indent="-609600" eaLnBrk="1" hangingPunct="1">
              <a:lnSpc>
                <a:spcPct val="90000"/>
              </a:lnSpc>
              <a:buFontTx/>
              <a:buAutoNum type="arabicPeriod"/>
            </a:pPr>
            <a:r>
              <a:rPr lang="en-US" sz="2400" dirty="0"/>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Removing historical dams on Lady Creek</a:t>
            </a:r>
          </a:p>
          <a:p>
            <a:pPr marL="609600" indent="-609600" eaLnBrk="1" hangingPunct="1">
              <a:lnSpc>
                <a:spcPct val="90000"/>
              </a:lnSpc>
              <a:buFontTx/>
              <a:buAutoNum type="arabicPeriod"/>
            </a:pPr>
            <a:r>
              <a:rPr lang="en-US" sz="2400" dirty="0"/>
              <a:t>Financial Report</a:t>
            </a:r>
          </a:p>
          <a:p>
            <a:pPr marL="1009650" lvl="1" indent="-609600" eaLnBrk="1" hangingPunct="1">
              <a:lnSpc>
                <a:spcPct val="90000"/>
              </a:lnSpc>
              <a:buFontTx/>
              <a:buAutoNum type="arabicPeriod"/>
            </a:pPr>
            <a:r>
              <a:rPr lang="en-US" sz="2000" dirty="0"/>
              <a:t>Proposed increase in annual dues for 2023</a:t>
            </a:r>
          </a:p>
          <a:p>
            <a:pPr marL="1009650" lvl="1" indent="-609600" eaLnBrk="1" hangingPunct="1">
              <a:lnSpc>
                <a:spcPct val="90000"/>
              </a:lnSpc>
              <a:buFontTx/>
              <a:buAutoNum type="arabicPeriod"/>
            </a:pPr>
            <a:r>
              <a:rPr lang="en-US" sz="2000" dirty="0"/>
              <a:t>Proposed paper communications fee</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Proposed changes to Bylaws</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p:txBody>
      </p:sp>
    </p:spTree>
    <p:extLst>
      <p:ext uri="{BB962C8B-B14F-4D97-AF65-F5344CB8AC3E}">
        <p14:creationId xmlns:p14="http://schemas.microsoft.com/office/powerpoint/2010/main" val="147278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30021-39AB-44E3-995F-728BAB3C6FF9}"/>
              </a:ext>
            </a:extLst>
          </p:cNvPr>
          <p:cNvSpPr>
            <a:spLocks noGrp="1"/>
          </p:cNvSpPr>
          <p:nvPr>
            <p:ph type="title"/>
          </p:nvPr>
        </p:nvSpPr>
        <p:spPr/>
        <p:txBody>
          <a:bodyPr/>
          <a:lstStyle/>
          <a:p>
            <a:r>
              <a:rPr lang="en-US" sz="3600" dirty="0">
                <a:solidFill>
                  <a:srgbClr val="0000FF"/>
                </a:solidFill>
              </a:rPr>
              <a:t>Annual Member Meeting Minutes</a:t>
            </a:r>
            <a:br>
              <a:rPr lang="en-US" sz="3600" dirty="0">
                <a:solidFill>
                  <a:srgbClr val="0000FF"/>
                </a:solidFill>
              </a:rPr>
            </a:br>
            <a:r>
              <a:rPr lang="en-US" sz="3600" dirty="0">
                <a:solidFill>
                  <a:srgbClr val="0000FF"/>
                </a:solidFill>
              </a:rPr>
              <a:t>July 19, 2021</a:t>
            </a:r>
          </a:p>
        </p:txBody>
      </p:sp>
      <p:sp>
        <p:nvSpPr>
          <p:cNvPr id="3" name="Content Placeholder 2">
            <a:extLst>
              <a:ext uri="{FF2B5EF4-FFF2-40B4-BE49-F238E27FC236}">
                <a16:creationId xmlns:a16="http://schemas.microsoft.com/office/drawing/2014/main" id="{45837F3A-4E34-4FA2-B80E-A03B13CA3913}"/>
              </a:ext>
            </a:extLst>
          </p:cNvPr>
          <p:cNvSpPr>
            <a:spLocks noGrp="1"/>
          </p:cNvSpPr>
          <p:nvPr>
            <p:ph idx="1"/>
          </p:nvPr>
        </p:nvSpPr>
        <p:spPr/>
        <p:txBody>
          <a:bodyPr/>
          <a:lstStyle/>
          <a:p>
            <a:pPr marL="0" indent="0">
              <a:buNone/>
            </a:pPr>
            <a:r>
              <a:rPr lang="en-US" sz="2800" dirty="0">
                <a:hlinkClick r:id="rId3" action="ppaction://hlinkfile"/>
              </a:rPr>
              <a:t>2021 Annual Member Meeting Minutes 7-19-21 Final Draft.docx</a:t>
            </a:r>
            <a:endParaRPr lang="en-US" sz="2800" dirty="0"/>
          </a:p>
        </p:txBody>
      </p:sp>
    </p:spTree>
    <p:extLst>
      <p:ext uri="{BB962C8B-B14F-4D97-AF65-F5344CB8AC3E}">
        <p14:creationId xmlns:p14="http://schemas.microsoft.com/office/powerpoint/2010/main" val="751622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dirty="0">
                <a:solidFill>
                  <a:srgbClr val="0000FF"/>
                </a:solidFill>
              </a:rPr>
              <a:t>Agenda</a:t>
            </a:r>
          </a:p>
        </p:txBody>
      </p:sp>
      <p:sp>
        <p:nvSpPr>
          <p:cNvPr id="4099" name="Rectangle 3"/>
          <p:cNvSpPr>
            <a:spLocks noGrp="1" noChangeArrowheads="1"/>
          </p:cNvSpPr>
          <p:nvPr>
            <p:ph type="body" idx="4294967295"/>
          </p:nvPr>
        </p:nvSpPr>
        <p:spPr>
          <a:xfrm>
            <a:off x="533400" y="1295400"/>
            <a:ext cx="8229600" cy="5029200"/>
          </a:xfrm>
        </p:spPr>
        <p:txBody>
          <a:bodyPr/>
          <a:lstStyle/>
          <a:p>
            <a:pPr marL="609600" indent="-609600" eaLnBrk="1" hangingPunct="1">
              <a:lnSpc>
                <a:spcPct val="90000"/>
              </a:lnSpc>
              <a:buFontTx/>
              <a:buAutoNum type="arabicPeriod"/>
            </a:pPr>
            <a:r>
              <a:rPr lang="en-US" sz="2400" dirty="0"/>
              <a:t>Welcome and Introductions</a:t>
            </a:r>
          </a:p>
          <a:p>
            <a:pPr marL="609600" indent="-609600" eaLnBrk="1" hangingPunct="1">
              <a:lnSpc>
                <a:spcPct val="90000"/>
              </a:lnSpc>
              <a:buFontTx/>
              <a:buAutoNum type="arabicPeriod"/>
            </a:pPr>
            <a:r>
              <a:rPr lang="en-US" sz="2400" dirty="0"/>
              <a:t>Approval of 2021 Annual Meeting Minutes</a:t>
            </a:r>
          </a:p>
          <a:p>
            <a:pPr marL="609600" indent="-609600" eaLnBrk="1" hangingPunct="1">
              <a:lnSpc>
                <a:spcPct val="90000"/>
              </a:lnSpc>
              <a:buFontTx/>
              <a:buAutoNum type="arabicPeriod"/>
            </a:pPr>
            <a:r>
              <a:rPr lang="en-US" sz="2400" dirty="0">
                <a:solidFill>
                  <a:srgbClr val="0000FF"/>
                </a:solidFill>
              </a:rPr>
              <a:t>President’s Report</a:t>
            </a:r>
          </a:p>
          <a:p>
            <a:pPr marL="609600" indent="-609600" eaLnBrk="1" hangingPunct="1">
              <a:lnSpc>
                <a:spcPct val="90000"/>
              </a:lnSpc>
              <a:buFontTx/>
              <a:buAutoNum type="arabicPeriod"/>
            </a:pPr>
            <a:r>
              <a:rPr lang="en-US" sz="2400" dirty="0"/>
              <a:t>Water Master’s Report</a:t>
            </a:r>
          </a:p>
          <a:p>
            <a:pPr marL="609600" indent="-609600" eaLnBrk="1" hangingPunct="1">
              <a:lnSpc>
                <a:spcPct val="90000"/>
              </a:lnSpc>
              <a:buFontTx/>
              <a:buAutoNum type="arabicPeriod"/>
            </a:pPr>
            <a:r>
              <a:rPr lang="en-US" sz="2400" dirty="0"/>
              <a:t>Removing historical dams on Lady Creek</a:t>
            </a:r>
          </a:p>
          <a:p>
            <a:pPr marL="609600" indent="-609600" eaLnBrk="1" hangingPunct="1">
              <a:lnSpc>
                <a:spcPct val="90000"/>
              </a:lnSpc>
              <a:buFontTx/>
              <a:buAutoNum type="arabicPeriod"/>
            </a:pPr>
            <a:r>
              <a:rPr lang="en-US" sz="2400" dirty="0"/>
              <a:t>Financial Report</a:t>
            </a:r>
          </a:p>
          <a:p>
            <a:pPr marL="1009650" lvl="1" indent="-609600" eaLnBrk="1" hangingPunct="1">
              <a:lnSpc>
                <a:spcPct val="90000"/>
              </a:lnSpc>
              <a:buFontTx/>
              <a:buAutoNum type="arabicPeriod"/>
            </a:pPr>
            <a:r>
              <a:rPr lang="en-US" sz="2000" dirty="0"/>
              <a:t>Proposed increase in annual dues for 2023</a:t>
            </a:r>
          </a:p>
          <a:p>
            <a:pPr marL="1009650" lvl="1" indent="-609600" eaLnBrk="1" hangingPunct="1">
              <a:lnSpc>
                <a:spcPct val="90000"/>
              </a:lnSpc>
              <a:buFontTx/>
              <a:buAutoNum type="arabicPeriod"/>
            </a:pPr>
            <a:r>
              <a:rPr lang="en-US" sz="2000" dirty="0"/>
              <a:t>Proposed paper communications fee</a:t>
            </a:r>
          </a:p>
          <a:p>
            <a:pPr marL="609600" indent="-609600" eaLnBrk="1" hangingPunct="1">
              <a:lnSpc>
                <a:spcPct val="90000"/>
              </a:lnSpc>
              <a:buFontTx/>
              <a:buAutoNum type="arabicPeriod"/>
            </a:pPr>
            <a:r>
              <a:rPr lang="en-US" sz="2400" dirty="0"/>
              <a:t>Capital Improvement Plan Update</a:t>
            </a:r>
          </a:p>
          <a:p>
            <a:pPr marL="609600" indent="-609600" eaLnBrk="1" hangingPunct="1">
              <a:lnSpc>
                <a:spcPct val="90000"/>
              </a:lnSpc>
              <a:buFontTx/>
              <a:buAutoNum type="arabicPeriod"/>
            </a:pPr>
            <a:r>
              <a:rPr lang="en-US" sz="2400" dirty="0"/>
              <a:t>Proposed changes to Bylaws</a:t>
            </a:r>
          </a:p>
          <a:p>
            <a:pPr marL="609600" indent="-609600" eaLnBrk="1" hangingPunct="1">
              <a:lnSpc>
                <a:spcPct val="90000"/>
              </a:lnSpc>
              <a:buFontTx/>
              <a:buAutoNum type="arabicPeriod"/>
            </a:pPr>
            <a:r>
              <a:rPr lang="en-US" sz="2400" dirty="0"/>
              <a:t>Election of Directors to the Board</a:t>
            </a:r>
          </a:p>
          <a:p>
            <a:pPr marL="609600" indent="-609600" eaLnBrk="1" hangingPunct="1">
              <a:lnSpc>
                <a:spcPct val="90000"/>
              </a:lnSpc>
              <a:buFontTx/>
              <a:buAutoNum type="arabicPeriod"/>
            </a:pPr>
            <a:r>
              <a:rPr lang="en-US" sz="2400" dirty="0"/>
              <a:t>Question and Answer Session</a:t>
            </a:r>
            <a:endParaRPr lang="en-US" sz="2800" dirty="0"/>
          </a:p>
          <a:p>
            <a:pPr marL="609600" indent="-609600" eaLnBrk="1" hangingPunct="1">
              <a:lnSpc>
                <a:spcPct val="90000"/>
              </a:lnSpc>
              <a:buFontTx/>
              <a:buAutoNum type="arabicPeriod"/>
            </a:pPr>
            <a:endParaRPr lang="en-US" sz="2800" dirty="0"/>
          </a:p>
        </p:txBody>
      </p:sp>
    </p:spTree>
    <p:extLst>
      <p:ext uri="{BB962C8B-B14F-4D97-AF65-F5344CB8AC3E}">
        <p14:creationId xmlns:p14="http://schemas.microsoft.com/office/powerpoint/2010/main" val="249953381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15377</TotalTime>
  <Words>1984</Words>
  <Application>Microsoft Office PowerPoint</Application>
  <PresentationFormat>On-screen Show (4:3)</PresentationFormat>
  <Paragraphs>319</Paragraphs>
  <Slides>36</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Copperplate</vt:lpstr>
      <vt:lpstr>Times New Roman</vt:lpstr>
      <vt:lpstr>Default Design</vt:lpstr>
      <vt:lpstr>Lady Creek Water System</vt:lpstr>
      <vt:lpstr>Objectives of Annual Meeting</vt:lpstr>
      <vt:lpstr>Logistics of this Virtual Meeting</vt:lpstr>
      <vt:lpstr>Agenda</vt:lpstr>
      <vt:lpstr>Introductions</vt:lpstr>
      <vt:lpstr>Water Master David Jacob</vt:lpstr>
      <vt:lpstr>Agenda</vt:lpstr>
      <vt:lpstr>Annual Member Meeting Minutes July 19, 2021</vt:lpstr>
      <vt:lpstr>Agenda</vt:lpstr>
      <vt:lpstr>President’s Report – 2021 Accomplishments</vt:lpstr>
      <vt:lpstr>President’s Report – 2021 Accomplishments Continued</vt:lpstr>
      <vt:lpstr>Mission Statement</vt:lpstr>
      <vt:lpstr>Key Operating Statistics Clean, Safe, and Reliable Water</vt:lpstr>
      <vt:lpstr>PowerPoint Presentation</vt:lpstr>
      <vt:lpstr>Operating Objectives</vt:lpstr>
      <vt:lpstr>Questions?</vt:lpstr>
      <vt:lpstr>Agenda</vt:lpstr>
      <vt:lpstr>Water Master Report David Jacob</vt:lpstr>
      <vt:lpstr>Agenda</vt:lpstr>
      <vt:lpstr>Removing historical dams on Lady Creek in 2022</vt:lpstr>
      <vt:lpstr>Agenda</vt:lpstr>
      <vt:lpstr>Financial Report</vt:lpstr>
      <vt:lpstr>Agenda</vt:lpstr>
      <vt:lpstr>Capital Plan 2022-2025</vt:lpstr>
      <vt:lpstr>Revisions to 2021-2025 capital plan </vt:lpstr>
      <vt:lpstr>Agenda</vt:lpstr>
      <vt:lpstr>Proposed Changes to Bylaws</vt:lpstr>
      <vt:lpstr>Proposed Changes to Bylaws</vt:lpstr>
      <vt:lpstr>Proposed Changes to Bylaws</vt:lpstr>
      <vt:lpstr>Agenda</vt:lpstr>
      <vt:lpstr>Election of Directors</vt:lpstr>
      <vt:lpstr>Nominations for Board of Directors</vt:lpstr>
      <vt:lpstr>Nominations for Board of Directors</vt:lpstr>
      <vt:lpstr>Election of Directors</vt:lpstr>
      <vt:lpstr>Agenda</vt:lpstr>
      <vt:lpstr>Questions or Comments? </vt:lpstr>
    </vt:vector>
  </TitlesOfParts>
  <Company>OCSD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Lady Creek Water System</dc:title>
  <dc:creator>Mark Allred</dc:creator>
  <cp:lastModifiedBy>Mark Allred</cp:lastModifiedBy>
  <cp:revision>379</cp:revision>
  <cp:lastPrinted>2017-03-14T00:23:15Z</cp:lastPrinted>
  <dcterms:created xsi:type="dcterms:W3CDTF">2008-12-10T17:16:54Z</dcterms:created>
  <dcterms:modified xsi:type="dcterms:W3CDTF">2022-08-16T14:21:49Z</dcterms:modified>
</cp:coreProperties>
</file>